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263" r:id="rId3"/>
    <p:sldId id="261" r:id="rId4"/>
    <p:sldId id="267" r:id="rId5"/>
    <p:sldId id="266" r:id="rId6"/>
    <p:sldId id="265" r:id="rId7"/>
    <p:sldId id="268" r:id="rId8"/>
    <p:sldId id="269" r:id="rId9"/>
    <p:sldId id="264" r:id="rId10"/>
    <p:sldId id="272" r:id="rId11"/>
    <p:sldId id="271" r:id="rId12"/>
    <p:sldId id="270" r:id="rId13"/>
    <p:sldId id="275" r:id="rId14"/>
    <p:sldId id="273" r:id="rId15"/>
    <p:sldId id="278" r:id="rId16"/>
    <p:sldId id="274"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rtonSa" initials="THS" lastIdx="1" clrIdx="0">
    <p:extLst>
      <p:ext uri="{19B8F6BF-5375-455C-9EA6-DF929625EA0E}">
        <p15:presenceInfo xmlns:p15="http://schemas.microsoft.com/office/powerpoint/2012/main" userId="BurtonS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647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FAFA1C-5449-25DD-515B-8C91ABC4C55F}" v="197" dt="2021-08-16T08:51:02.253"/>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40" autoAdjust="0"/>
    <p:restoredTop sz="87961" autoAdjust="0"/>
  </p:normalViewPr>
  <p:slideViewPr>
    <p:cSldViewPr snapToGrid="0">
      <p:cViewPr varScale="1">
        <p:scale>
          <a:sx n="62" d="100"/>
          <a:sy n="62" d="100"/>
        </p:scale>
        <p:origin x="72"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3E571A-0977-48C0-B8EA-FDF0ABFBAA82}" type="datetimeFigureOut">
              <a:rPr lang="en-GB" smtClean="0"/>
              <a:t>01/06/2022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E53D7-7B10-4B5E-80F5-53652F4EFBA7}" type="slidenum">
              <a:rPr lang="en-GB" smtClean="0"/>
              <a:t>‹#›</a:t>
            </a:fld>
            <a:endParaRPr lang="en-GB"/>
          </a:p>
        </p:txBody>
      </p:sp>
    </p:spTree>
    <p:extLst>
      <p:ext uri="{BB962C8B-B14F-4D97-AF65-F5344CB8AC3E}">
        <p14:creationId xmlns:p14="http://schemas.microsoft.com/office/powerpoint/2010/main" val="3955462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BE53D7-7B10-4B5E-80F5-53652F4EFBA7}" type="slidenum">
              <a:rPr lang="en-GB" smtClean="0"/>
              <a:t>2</a:t>
            </a:fld>
            <a:endParaRPr lang="en-GB"/>
          </a:p>
        </p:txBody>
      </p:sp>
    </p:spTree>
    <p:extLst>
      <p:ext uri="{BB962C8B-B14F-4D97-AF65-F5344CB8AC3E}">
        <p14:creationId xmlns:p14="http://schemas.microsoft.com/office/powerpoint/2010/main" val="150079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BE53D7-7B10-4B5E-80F5-53652F4EFBA7}" type="slidenum">
              <a:rPr lang="en-GB" smtClean="0"/>
              <a:t>11</a:t>
            </a:fld>
            <a:endParaRPr lang="en-GB"/>
          </a:p>
        </p:txBody>
      </p:sp>
    </p:spTree>
    <p:extLst>
      <p:ext uri="{BB962C8B-B14F-4D97-AF65-F5344CB8AC3E}">
        <p14:creationId xmlns:p14="http://schemas.microsoft.com/office/powerpoint/2010/main" val="1526031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BE53D7-7B10-4B5E-80F5-53652F4EFBA7}" type="slidenum">
              <a:rPr lang="en-GB" smtClean="0"/>
              <a:t>12</a:t>
            </a:fld>
            <a:endParaRPr lang="en-GB"/>
          </a:p>
        </p:txBody>
      </p:sp>
    </p:spTree>
    <p:extLst>
      <p:ext uri="{BB962C8B-B14F-4D97-AF65-F5344CB8AC3E}">
        <p14:creationId xmlns:p14="http://schemas.microsoft.com/office/powerpoint/2010/main" val="1525738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BE53D7-7B10-4B5E-80F5-53652F4EFBA7}" type="slidenum">
              <a:rPr lang="en-GB" smtClean="0"/>
              <a:t>13</a:t>
            </a:fld>
            <a:endParaRPr lang="en-GB"/>
          </a:p>
        </p:txBody>
      </p:sp>
    </p:spTree>
    <p:extLst>
      <p:ext uri="{BB962C8B-B14F-4D97-AF65-F5344CB8AC3E}">
        <p14:creationId xmlns:p14="http://schemas.microsoft.com/office/powerpoint/2010/main" val="3496129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BE53D7-7B10-4B5E-80F5-53652F4EFBA7}" type="slidenum">
              <a:rPr lang="en-GB" smtClean="0"/>
              <a:t>14</a:t>
            </a:fld>
            <a:endParaRPr lang="en-GB"/>
          </a:p>
        </p:txBody>
      </p:sp>
    </p:spTree>
    <p:extLst>
      <p:ext uri="{BB962C8B-B14F-4D97-AF65-F5344CB8AC3E}">
        <p14:creationId xmlns:p14="http://schemas.microsoft.com/office/powerpoint/2010/main" val="2050198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BE53D7-7B10-4B5E-80F5-53652F4EFBA7}" type="slidenum">
              <a:rPr lang="en-GB" smtClean="0"/>
              <a:t>15</a:t>
            </a:fld>
            <a:endParaRPr lang="en-GB"/>
          </a:p>
        </p:txBody>
      </p:sp>
    </p:spTree>
    <p:extLst>
      <p:ext uri="{BB962C8B-B14F-4D97-AF65-F5344CB8AC3E}">
        <p14:creationId xmlns:p14="http://schemas.microsoft.com/office/powerpoint/2010/main" val="1175932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BE53D7-7B10-4B5E-80F5-53652F4EFBA7}" type="slidenum">
              <a:rPr lang="en-GB" smtClean="0"/>
              <a:t>16</a:t>
            </a:fld>
            <a:endParaRPr lang="en-GB"/>
          </a:p>
        </p:txBody>
      </p:sp>
    </p:spTree>
    <p:extLst>
      <p:ext uri="{BB962C8B-B14F-4D97-AF65-F5344CB8AC3E}">
        <p14:creationId xmlns:p14="http://schemas.microsoft.com/office/powerpoint/2010/main" val="3500844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BE53D7-7B10-4B5E-80F5-53652F4EFBA7}" type="slidenum">
              <a:rPr lang="en-GB" smtClean="0"/>
              <a:t>3</a:t>
            </a:fld>
            <a:endParaRPr lang="en-GB"/>
          </a:p>
        </p:txBody>
      </p:sp>
    </p:spTree>
    <p:extLst>
      <p:ext uri="{BB962C8B-B14F-4D97-AF65-F5344CB8AC3E}">
        <p14:creationId xmlns:p14="http://schemas.microsoft.com/office/powerpoint/2010/main" val="3539000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BE53D7-7B10-4B5E-80F5-53652F4EFBA7}" type="slidenum">
              <a:rPr lang="en-GB" smtClean="0"/>
              <a:t>4</a:t>
            </a:fld>
            <a:endParaRPr lang="en-GB"/>
          </a:p>
        </p:txBody>
      </p:sp>
    </p:spTree>
    <p:extLst>
      <p:ext uri="{BB962C8B-B14F-4D97-AF65-F5344CB8AC3E}">
        <p14:creationId xmlns:p14="http://schemas.microsoft.com/office/powerpoint/2010/main" val="3612237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http://www.youtube.com/watch?v=wgVpxw8UZpw</a:t>
            </a:r>
          </a:p>
          <a:p>
            <a:endParaRPr lang="en-GB" dirty="0"/>
          </a:p>
        </p:txBody>
      </p:sp>
      <p:sp>
        <p:nvSpPr>
          <p:cNvPr id="4" name="Slide Number Placeholder 3"/>
          <p:cNvSpPr>
            <a:spLocks noGrp="1"/>
          </p:cNvSpPr>
          <p:nvPr>
            <p:ph type="sldNum" sz="quarter" idx="10"/>
          </p:nvPr>
        </p:nvSpPr>
        <p:spPr/>
        <p:txBody>
          <a:bodyPr/>
          <a:lstStyle/>
          <a:p>
            <a:fld id="{5FBE53D7-7B10-4B5E-80F5-53652F4EFBA7}" type="slidenum">
              <a:rPr lang="en-GB" smtClean="0"/>
              <a:t>5</a:t>
            </a:fld>
            <a:endParaRPr lang="en-GB"/>
          </a:p>
        </p:txBody>
      </p:sp>
    </p:spTree>
    <p:extLst>
      <p:ext uri="{BB962C8B-B14F-4D97-AF65-F5344CB8AC3E}">
        <p14:creationId xmlns:p14="http://schemas.microsoft.com/office/powerpoint/2010/main" val="571321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BE53D7-7B10-4B5E-80F5-53652F4EFBA7}" type="slidenum">
              <a:rPr lang="en-GB" smtClean="0"/>
              <a:t>6</a:t>
            </a:fld>
            <a:endParaRPr lang="en-GB"/>
          </a:p>
        </p:txBody>
      </p:sp>
    </p:spTree>
    <p:extLst>
      <p:ext uri="{BB962C8B-B14F-4D97-AF65-F5344CB8AC3E}">
        <p14:creationId xmlns:p14="http://schemas.microsoft.com/office/powerpoint/2010/main" val="2598878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http://www.youtube.com/watch?v=6N1NMgW51uw</a:t>
            </a:r>
          </a:p>
          <a:p>
            <a:endParaRPr lang="en-GB" dirty="0"/>
          </a:p>
        </p:txBody>
      </p:sp>
      <p:sp>
        <p:nvSpPr>
          <p:cNvPr id="4" name="Slide Number Placeholder 3"/>
          <p:cNvSpPr>
            <a:spLocks noGrp="1"/>
          </p:cNvSpPr>
          <p:nvPr>
            <p:ph type="sldNum" sz="quarter" idx="10"/>
          </p:nvPr>
        </p:nvSpPr>
        <p:spPr/>
        <p:txBody>
          <a:bodyPr/>
          <a:lstStyle/>
          <a:p>
            <a:fld id="{5FBE53D7-7B10-4B5E-80F5-53652F4EFBA7}" type="slidenum">
              <a:rPr lang="en-GB" smtClean="0"/>
              <a:t>7</a:t>
            </a:fld>
            <a:endParaRPr lang="en-GB"/>
          </a:p>
        </p:txBody>
      </p:sp>
    </p:spTree>
    <p:extLst>
      <p:ext uri="{BB962C8B-B14F-4D97-AF65-F5344CB8AC3E}">
        <p14:creationId xmlns:p14="http://schemas.microsoft.com/office/powerpoint/2010/main" val="2498590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BE53D7-7B10-4B5E-80F5-53652F4EFBA7}" type="slidenum">
              <a:rPr lang="en-GB" smtClean="0"/>
              <a:t>8</a:t>
            </a:fld>
            <a:endParaRPr lang="en-GB"/>
          </a:p>
        </p:txBody>
      </p:sp>
    </p:spTree>
    <p:extLst>
      <p:ext uri="{BB962C8B-B14F-4D97-AF65-F5344CB8AC3E}">
        <p14:creationId xmlns:p14="http://schemas.microsoft.com/office/powerpoint/2010/main" val="3048266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http://www.youtube.com/watch?v=oWqtbLi__pQ </a:t>
            </a:r>
            <a:endParaRPr lang="en-GB" dirty="0"/>
          </a:p>
        </p:txBody>
      </p:sp>
      <p:sp>
        <p:nvSpPr>
          <p:cNvPr id="4" name="Slide Number Placeholder 3"/>
          <p:cNvSpPr>
            <a:spLocks noGrp="1"/>
          </p:cNvSpPr>
          <p:nvPr>
            <p:ph type="sldNum" sz="quarter" idx="10"/>
          </p:nvPr>
        </p:nvSpPr>
        <p:spPr/>
        <p:txBody>
          <a:bodyPr/>
          <a:lstStyle/>
          <a:p>
            <a:fld id="{5FBE53D7-7B10-4B5E-80F5-53652F4EFBA7}" type="slidenum">
              <a:rPr lang="en-GB" smtClean="0"/>
              <a:t>9</a:t>
            </a:fld>
            <a:endParaRPr lang="en-GB"/>
          </a:p>
        </p:txBody>
      </p:sp>
    </p:spTree>
    <p:extLst>
      <p:ext uri="{BB962C8B-B14F-4D97-AF65-F5344CB8AC3E}">
        <p14:creationId xmlns:p14="http://schemas.microsoft.com/office/powerpoint/2010/main" val="365250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BE53D7-7B10-4B5E-80F5-53652F4EFBA7}" type="slidenum">
              <a:rPr lang="en-GB" smtClean="0"/>
              <a:t>10</a:t>
            </a:fld>
            <a:endParaRPr lang="en-GB"/>
          </a:p>
        </p:txBody>
      </p:sp>
    </p:spTree>
    <p:extLst>
      <p:ext uri="{BB962C8B-B14F-4D97-AF65-F5344CB8AC3E}">
        <p14:creationId xmlns:p14="http://schemas.microsoft.com/office/powerpoint/2010/main" val="2033285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70669B2-25DD-4AE6-AE3D-9A7240A68E8F}" type="datetimeFigureOut">
              <a:rPr lang="en-GB" smtClean="0"/>
              <a:t>01/06/2022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871818-F3B6-42BE-8CF1-4C1C5149E037}" type="slidenum">
              <a:rPr lang="en-GB" smtClean="0"/>
              <a:t>‹#›</a:t>
            </a:fld>
            <a:endParaRPr lang="en-GB"/>
          </a:p>
        </p:txBody>
      </p:sp>
    </p:spTree>
    <p:extLst>
      <p:ext uri="{BB962C8B-B14F-4D97-AF65-F5344CB8AC3E}">
        <p14:creationId xmlns:p14="http://schemas.microsoft.com/office/powerpoint/2010/main" val="136665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0669B2-25DD-4AE6-AE3D-9A7240A68E8F}" type="datetimeFigureOut">
              <a:rPr lang="en-GB" smtClean="0"/>
              <a:t>01/06/2022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871818-F3B6-42BE-8CF1-4C1C5149E037}" type="slidenum">
              <a:rPr lang="en-GB" smtClean="0"/>
              <a:t>‹#›</a:t>
            </a:fld>
            <a:endParaRPr lang="en-GB"/>
          </a:p>
        </p:txBody>
      </p:sp>
    </p:spTree>
    <p:extLst>
      <p:ext uri="{BB962C8B-B14F-4D97-AF65-F5344CB8AC3E}">
        <p14:creationId xmlns:p14="http://schemas.microsoft.com/office/powerpoint/2010/main" val="421623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0669B2-25DD-4AE6-AE3D-9A7240A68E8F}" type="datetimeFigureOut">
              <a:rPr lang="en-GB" smtClean="0"/>
              <a:t>01/06/2022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871818-F3B6-42BE-8CF1-4C1C5149E037}" type="slidenum">
              <a:rPr lang="en-GB" smtClean="0"/>
              <a:t>‹#›</a:t>
            </a:fld>
            <a:endParaRPr lang="en-GB"/>
          </a:p>
        </p:txBody>
      </p:sp>
    </p:spTree>
    <p:extLst>
      <p:ext uri="{BB962C8B-B14F-4D97-AF65-F5344CB8AC3E}">
        <p14:creationId xmlns:p14="http://schemas.microsoft.com/office/powerpoint/2010/main" val="3860867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7928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0669B2-25DD-4AE6-AE3D-9A7240A68E8F}" type="datetimeFigureOut">
              <a:rPr lang="en-GB" smtClean="0"/>
              <a:t>01/06/2022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871818-F3B6-42BE-8CF1-4C1C5149E037}" type="slidenum">
              <a:rPr lang="en-GB" smtClean="0"/>
              <a:t>‹#›</a:t>
            </a:fld>
            <a:endParaRPr lang="en-GB"/>
          </a:p>
        </p:txBody>
      </p:sp>
    </p:spTree>
    <p:extLst>
      <p:ext uri="{BB962C8B-B14F-4D97-AF65-F5344CB8AC3E}">
        <p14:creationId xmlns:p14="http://schemas.microsoft.com/office/powerpoint/2010/main" val="24355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0669B2-25DD-4AE6-AE3D-9A7240A68E8F}" type="datetimeFigureOut">
              <a:rPr lang="en-GB" smtClean="0"/>
              <a:t>01/06/2022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871818-F3B6-42BE-8CF1-4C1C5149E037}" type="slidenum">
              <a:rPr lang="en-GB" smtClean="0"/>
              <a:t>‹#›</a:t>
            </a:fld>
            <a:endParaRPr lang="en-GB"/>
          </a:p>
        </p:txBody>
      </p:sp>
    </p:spTree>
    <p:extLst>
      <p:ext uri="{BB962C8B-B14F-4D97-AF65-F5344CB8AC3E}">
        <p14:creationId xmlns:p14="http://schemas.microsoft.com/office/powerpoint/2010/main" val="1019460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0669B2-25DD-4AE6-AE3D-9A7240A68E8F}" type="datetimeFigureOut">
              <a:rPr lang="en-GB" smtClean="0"/>
              <a:t>01/06/2022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871818-F3B6-42BE-8CF1-4C1C5149E037}" type="slidenum">
              <a:rPr lang="en-GB" smtClean="0"/>
              <a:t>‹#›</a:t>
            </a:fld>
            <a:endParaRPr lang="en-GB"/>
          </a:p>
        </p:txBody>
      </p:sp>
    </p:spTree>
    <p:extLst>
      <p:ext uri="{BB962C8B-B14F-4D97-AF65-F5344CB8AC3E}">
        <p14:creationId xmlns:p14="http://schemas.microsoft.com/office/powerpoint/2010/main" val="1028674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0669B2-25DD-4AE6-AE3D-9A7240A68E8F}" type="datetimeFigureOut">
              <a:rPr lang="en-GB" smtClean="0"/>
              <a:t>01/06/2022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5871818-F3B6-42BE-8CF1-4C1C5149E037}" type="slidenum">
              <a:rPr lang="en-GB" smtClean="0"/>
              <a:t>‹#›</a:t>
            </a:fld>
            <a:endParaRPr lang="en-GB"/>
          </a:p>
        </p:txBody>
      </p:sp>
    </p:spTree>
    <p:extLst>
      <p:ext uri="{BB962C8B-B14F-4D97-AF65-F5344CB8AC3E}">
        <p14:creationId xmlns:p14="http://schemas.microsoft.com/office/powerpoint/2010/main" val="2203403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0669B2-25DD-4AE6-AE3D-9A7240A68E8F}" type="datetimeFigureOut">
              <a:rPr lang="en-GB" smtClean="0"/>
              <a:t>01/06/2022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5871818-F3B6-42BE-8CF1-4C1C5149E037}" type="slidenum">
              <a:rPr lang="en-GB" smtClean="0"/>
              <a:t>‹#›</a:t>
            </a:fld>
            <a:endParaRPr lang="en-GB"/>
          </a:p>
        </p:txBody>
      </p:sp>
    </p:spTree>
    <p:extLst>
      <p:ext uri="{BB962C8B-B14F-4D97-AF65-F5344CB8AC3E}">
        <p14:creationId xmlns:p14="http://schemas.microsoft.com/office/powerpoint/2010/main" val="3175235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0669B2-25DD-4AE6-AE3D-9A7240A68E8F}" type="datetimeFigureOut">
              <a:rPr lang="en-GB" smtClean="0"/>
              <a:t>01/06/2022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5871818-F3B6-42BE-8CF1-4C1C5149E037}" type="slidenum">
              <a:rPr lang="en-GB" smtClean="0"/>
              <a:t>‹#›</a:t>
            </a:fld>
            <a:endParaRPr lang="en-GB"/>
          </a:p>
        </p:txBody>
      </p:sp>
    </p:spTree>
    <p:extLst>
      <p:ext uri="{BB962C8B-B14F-4D97-AF65-F5344CB8AC3E}">
        <p14:creationId xmlns:p14="http://schemas.microsoft.com/office/powerpoint/2010/main" val="3524162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0669B2-25DD-4AE6-AE3D-9A7240A68E8F}" type="datetimeFigureOut">
              <a:rPr lang="en-GB" smtClean="0"/>
              <a:t>01/06/2022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871818-F3B6-42BE-8CF1-4C1C5149E037}" type="slidenum">
              <a:rPr lang="en-GB" smtClean="0"/>
              <a:t>‹#›</a:t>
            </a:fld>
            <a:endParaRPr lang="en-GB"/>
          </a:p>
        </p:txBody>
      </p:sp>
    </p:spTree>
    <p:extLst>
      <p:ext uri="{BB962C8B-B14F-4D97-AF65-F5344CB8AC3E}">
        <p14:creationId xmlns:p14="http://schemas.microsoft.com/office/powerpoint/2010/main" val="3623423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0669B2-25DD-4AE6-AE3D-9A7240A68E8F}" type="datetimeFigureOut">
              <a:rPr lang="en-GB" smtClean="0"/>
              <a:t>01/06/2022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871818-F3B6-42BE-8CF1-4C1C5149E037}" type="slidenum">
              <a:rPr lang="en-GB" smtClean="0"/>
              <a:t>‹#›</a:t>
            </a:fld>
            <a:endParaRPr lang="en-GB"/>
          </a:p>
        </p:txBody>
      </p:sp>
    </p:spTree>
    <p:extLst>
      <p:ext uri="{BB962C8B-B14F-4D97-AF65-F5344CB8AC3E}">
        <p14:creationId xmlns:p14="http://schemas.microsoft.com/office/powerpoint/2010/main" val="3756101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0669B2-25DD-4AE6-AE3D-9A7240A68E8F}" type="datetimeFigureOut">
              <a:rPr lang="en-GB" smtClean="0"/>
              <a:t>01/06/2022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871818-F3B6-42BE-8CF1-4C1C5149E037}" type="slidenum">
              <a:rPr lang="en-GB" smtClean="0"/>
              <a:t>‹#›</a:t>
            </a:fld>
            <a:endParaRPr lang="en-GB"/>
          </a:p>
        </p:txBody>
      </p:sp>
    </p:spTree>
    <p:extLst>
      <p:ext uri="{BB962C8B-B14F-4D97-AF65-F5344CB8AC3E}">
        <p14:creationId xmlns:p14="http://schemas.microsoft.com/office/powerpoint/2010/main" val="650359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6.png"/><Relationship Id="rId7" Type="http://schemas.openxmlformats.org/officeDocument/2006/relationships/image" Target="../media/image4.jpeg"/><Relationship Id="rId12"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image" Target="../media/image2.jpeg"/><Relationship Id="rId10" Type="http://schemas.openxmlformats.org/officeDocument/2006/relationships/image" Target="../media/image7.jpeg"/><Relationship Id="rId4" Type="http://schemas.openxmlformats.org/officeDocument/2006/relationships/image" Target="../media/image1.jpeg"/><Relationship Id="rId9" Type="http://schemas.openxmlformats.org/officeDocument/2006/relationships/image" Target="../media/image6.jpeg"/></Relationships>
</file>

<file path=ppt/slides/_rels/slide1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1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1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14.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9.pn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4.jpeg"/><Relationship Id="rId11" Type="http://schemas.openxmlformats.org/officeDocument/2006/relationships/image" Target="../media/image17.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20.jpg"/></Relationships>
</file>

<file path=ppt/slides/_rels/slide1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4.jpeg"/><Relationship Id="rId11" Type="http://schemas.openxmlformats.org/officeDocument/2006/relationships/image" Target="../media/image21.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1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2.png"/><Relationship Id="rId7"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image" Target="../media/image2.jpeg"/><Relationship Id="rId10" Type="http://schemas.openxmlformats.org/officeDocument/2006/relationships/image" Target="../media/image7.jpeg"/><Relationship Id="rId4" Type="http://schemas.openxmlformats.org/officeDocument/2006/relationships/image" Target="../media/image1.jpeg"/><Relationship Id="rId9" Type="http://schemas.openxmlformats.org/officeDocument/2006/relationships/image" Target="../media/image6.jpe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4.jpeg"/><Relationship Id="rId11" Type="http://schemas.openxmlformats.org/officeDocument/2006/relationships/hyperlink" Target="http://www.youtube.com/watch?v=wgVpxw8UZpw" TargetMode="External"/><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1.png"/><Relationship Id="rId7"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image" Target="../media/image2.jpeg"/><Relationship Id="rId10" Type="http://schemas.openxmlformats.org/officeDocument/2006/relationships/image" Target="../media/image7.jpeg"/><Relationship Id="rId4" Type="http://schemas.openxmlformats.org/officeDocument/2006/relationships/image" Target="../media/image1.jpeg"/><Relationship Id="rId9"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4.jpeg"/><Relationship Id="rId11" Type="http://schemas.openxmlformats.org/officeDocument/2006/relationships/hyperlink" Target="http://www.youtube.com/watch?v=6N1NMgW51uw" TargetMode="External"/><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3.png"/><Relationship Id="rId7"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image" Target="../media/image2.jpeg"/><Relationship Id="rId10" Type="http://schemas.openxmlformats.org/officeDocument/2006/relationships/image" Target="../media/image7.jpeg"/><Relationship Id="rId4" Type="http://schemas.openxmlformats.org/officeDocument/2006/relationships/image" Target="../media/image1.jpeg"/><Relationship Id="rId9" Type="http://schemas.openxmlformats.org/officeDocument/2006/relationships/image" Target="../media/image6.jpeg"/></Relationships>
</file>

<file path=ppt/slides/_rels/slide9.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5.pn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hyperlink" Target="http://www.youtube.com/watch?v=oWqtbLi__pQ"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4.jpeg"/><Relationship Id="rId11" Type="http://schemas.openxmlformats.org/officeDocument/2006/relationships/image" Target="../media/image14.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590" y="5949280"/>
            <a:ext cx="9144000"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630" y="-99391"/>
            <a:ext cx="9177881" cy="2016224"/>
          </a:xfrm>
          <a:prstGeom prst="rect">
            <a:avLst/>
          </a:prstGeom>
          <a:solidFill>
            <a:srgbClr val="123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260648"/>
            <a:ext cx="4990934" cy="1414324"/>
          </a:xfrm>
          <a:prstGeom prst="rect">
            <a:avLst/>
          </a:prstGeom>
        </p:spPr>
      </p:pic>
      <p:grpSp>
        <p:nvGrpSpPr>
          <p:cNvPr id="15" name="Group 14"/>
          <p:cNvGrpSpPr/>
          <p:nvPr/>
        </p:nvGrpSpPr>
        <p:grpSpPr>
          <a:xfrm>
            <a:off x="505004" y="5755061"/>
            <a:ext cx="8099444" cy="1058315"/>
            <a:chOff x="389267" y="5634700"/>
            <a:chExt cx="8099444" cy="1058315"/>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267" y="5640279"/>
              <a:ext cx="1052736" cy="1052736"/>
            </a:xfrm>
            <a:prstGeom prst="rect">
              <a:avLst/>
            </a:prstGeom>
          </p:spPr>
        </p:pic>
        <p:grpSp>
          <p:nvGrpSpPr>
            <p:cNvPr id="14" name="Group 13"/>
            <p:cNvGrpSpPr/>
            <p:nvPr/>
          </p:nvGrpSpPr>
          <p:grpSpPr>
            <a:xfrm>
              <a:off x="1571275" y="5634700"/>
              <a:ext cx="6917436" cy="1058315"/>
              <a:chOff x="1571275" y="5634700"/>
              <a:chExt cx="6917436" cy="1058315"/>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1275" y="5640279"/>
                <a:ext cx="1052736" cy="105273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53283" y="5640279"/>
                <a:ext cx="1052736" cy="1052736"/>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23956" y="5640279"/>
                <a:ext cx="1052736" cy="1052736"/>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94629" y="5640279"/>
                <a:ext cx="1052736" cy="1052736"/>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65302" y="5640279"/>
                <a:ext cx="1052736" cy="1052736"/>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35975" y="5634700"/>
                <a:ext cx="1052736" cy="1052736"/>
              </a:xfrm>
              <a:prstGeom prst="rect">
                <a:avLst/>
              </a:prstGeom>
            </p:spPr>
          </p:pic>
        </p:grpSp>
      </p:grpSp>
      <p:sp>
        <p:nvSpPr>
          <p:cNvPr id="16" name="TextBox 15"/>
          <p:cNvSpPr txBox="1"/>
          <p:nvPr/>
        </p:nvSpPr>
        <p:spPr>
          <a:xfrm>
            <a:off x="5736734" y="244535"/>
            <a:ext cx="2865749" cy="1446550"/>
          </a:xfrm>
          <a:prstGeom prst="rect">
            <a:avLst/>
          </a:prstGeom>
          <a:noFill/>
        </p:spPr>
        <p:txBody>
          <a:bodyPr wrap="square" rtlCol="0">
            <a:spAutoFit/>
          </a:bodyPr>
          <a:lstStyle/>
          <a:p>
            <a:pPr algn="ctr"/>
            <a:r>
              <a:rPr lang="en-GB" sz="4400" dirty="0" smtClean="0">
                <a:solidFill>
                  <a:srgbClr val="FF0000"/>
                </a:solidFill>
              </a:rPr>
              <a:t>Life Skills &amp; Wellbeing</a:t>
            </a:r>
            <a:endParaRPr lang="en-GB" sz="4400" dirty="0">
              <a:solidFill>
                <a:srgbClr val="FF0000"/>
              </a:solidFill>
            </a:endParaRPr>
          </a:p>
        </p:txBody>
      </p:sp>
      <p:sp>
        <p:nvSpPr>
          <p:cNvPr id="17" name="Google Shape;56;p13"/>
          <p:cNvSpPr txBox="1"/>
          <p:nvPr/>
        </p:nvSpPr>
        <p:spPr>
          <a:xfrm>
            <a:off x="1491574" y="4441169"/>
            <a:ext cx="6148973" cy="682228"/>
          </a:xfrm>
          <a:prstGeom prst="rect">
            <a:avLst/>
          </a:prstGeom>
          <a:noFill/>
          <a:ln>
            <a:noFill/>
          </a:ln>
        </p:spPr>
        <p:txBody>
          <a:bodyPr spcFirstLastPara="1" wrap="square" lIns="68575" tIns="68575" rIns="68575" bIns="68575" anchor="ctr" anchorCtr="0">
            <a:spAutoFit/>
          </a:bodyPr>
          <a:lstStyle/>
          <a:p>
            <a:pPr marL="0" lvl="0" indent="0" algn="ctr" rtl="0">
              <a:lnSpc>
                <a:spcPct val="90000"/>
              </a:lnSpc>
              <a:spcBef>
                <a:spcPts val="0"/>
              </a:spcBef>
              <a:spcAft>
                <a:spcPts val="1000"/>
              </a:spcAft>
              <a:buNone/>
            </a:pPr>
            <a:r>
              <a:rPr lang="en-GB" sz="3000" b="1" dirty="0">
                <a:solidFill>
                  <a:schemeClr val="dk1"/>
                </a:solidFill>
                <a:highlight>
                  <a:srgbClr val="FFFFFF"/>
                </a:highlight>
                <a:latin typeface="Noto Sans"/>
                <a:ea typeface="Noto Sans"/>
                <a:cs typeface="Noto Sans"/>
                <a:sym typeface="Noto Sans"/>
              </a:rPr>
              <a:t>Growing up LGBT+ today</a:t>
            </a:r>
            <a:endParaRPr sz="3000" b="1" dirty="0">
              <a:solidFill>
                <a:schemeClr val="dk1"/>
              </a:solidFill>
              <a:highlight>
                <a:srgbClr val="FFFFFF"/>
              </a:highlight>
              <a:latin typeface="Noto Sans"/>
              <a:ea typeface="Noto Sans"/>
              <a:cs typeface="Noto Sans"/>
              <a:sym typeface="Noto Sans"/>
            </a:endParaRPr>
          </a:p>
        </p:txBody>
      </p:sp>
      <p:pic>
        <p:nvPicPr>
          <p:cNvPr id="18" name="Google Shape;101;p25"/>
          <p:cNvPicPr preferRelativeResize="0"/>
          <p:nvPr/>
        </p:nvPicPr>
        <p:blipFill>
          <a:blip r:embed="rId10">
            <a:alphaModFix/>
          </a:blip>
          <a:stretch>
            <a:fillRect/>
          </a:stretch>
        </p:blipFill>
        <p:spPr>
          <a:xfrm>
            <a:off x="3064784" y="2504600"/>
            <a:ext cx="3002552" cy="1348801"/>
          </a:xfrm>
          <a:prstGeom prst="rect">
            <a:avLst/>
          </a:prstGeom>
          <a:noFill/>
          <a:ln>
            <a:noFill/>
          </a:ln>
        </p:spPr>
      </p:pic>
    </p:spTree>
    <p:extLst>
      <p:ext uri="{BB962C8B-B14F-4D97-AF65-F5344CB8AC3E}">
        <p14:creationId xmlns:p14="http://schemas.microsoft.com/office/powerpoint/2010/main" val="12750294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stretch>
            <a:fillRect/>
          </a:stretch>
        </p:blipFill>
        <p:spPr>
          <a:xfrm>
            <a:off x="2285680" y="2000050"/>
            <a:ext cx="6318767" cy="3949230"/>
          </a:xfrm>
          <a:prstGeom prst="rect">
            <a:avLst/>
          </a:prstGeom>
        </p:spPr>
      </p:pic>
      <p:sp>
        <p:nvSpPr>
          <p:cNvPr id="30" name="Rectangle 29"/>
          <p:cNvSpPr/>
          <p:nvPr/>
        </p:nvSpPr>
        <p:spPr>
          <a:xfrm>
            <a:off x="4590" y="5949280"/>
            <a:ext cx="9144000"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630" y="-99391"/>
            <a:ext cx="9177881" cy="2016224"/>
          </a:xfrm>
          <a:prstGeom prst="rect">
            <a:avLst/>
          </a:prstGeom>
          <a:solidFill>
            <a:srgbClr val="123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260648"/>
            <a:ext cx="4990934" cy="1414324"/>
          </a:xfrm>
          <a:prstGeom prst="rect">
            <a:avLst/>
          </a:prstGeom>
        </p:spPr>
      </p:pic>
      <p:grpSp>
        <p:nvGrpSpPr>
          <p:cNvPr id="15" name="Group 14"/>
          <p:cNvGrpSpPr/>
          <p:nvPr/>
        </p:nvGrpSpPr>
        <p:grpSpPr>
          <a:xfrm>
            <a:off x="505004" y="5755061"/>
            <a:ext cx="8099444" cy="1058315"/>
            <a:chOff x="389267" y="5634700"/>
            <a:chExt cx="8099444" cy="1058315"/>
          </a:xfrm>
        </p:grpSpPr>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9267" y="5640279"/>
              <a:ext cx="1052736" cy="1052736"/>
            </a:xfrm>
            <a:prstGeom prst="rect">
              <a:avLst/>
            </a:prstGeom>
          </p:spPr>
        </p:pic>
        <p:grpSp>
          <p:nvGrpSpPr>
            <p:cNvPr id="14" name="Group 13"/>
            <p:cNvGrpSpPr/>
            <p:nvPr/>
          </p:nvGrpSpPr>
          <p:grpSpPr>
            <a:xfrm>
              <a:off x="1571275" y="5634700"/>
              <a:ext cx="6917436" cy="1058315"/>
              <a:chOff x="1571275" y="5634700"/>
              <a:chExt cx="6917436" cy="1058315"/>
            </a:xfrm>
          </p:grpSpPr>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71275" y="5640279"/>
                <a:ext cx="1052736" cy="1052736"/>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53283" y="5640279"/>
                <a:ext cx="1052736" cy="1052736"/>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23956" y="5640279"/>
                <a:ext cx="1052736" cy="1052736"/>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94629" y="5640279"/>
                <a:ext cx="1052736" cy="1052736"/>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65302" y="5640279"/>
                <a:ext cx="1052736" cy="1052736"/>
              </a:xfrm>
              <a:prstGeom prst="rect">
                <a:avLst/>
              </a:prstGeom>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35975" y="5634700"/>
                <a:ext cx="1052736" cy="1052736"/>
              </a:xfrm>
              <a:prstGeom prst="rect">
                <a:avLst/>
              </a:prstGeom>
            </p:spPr>
          </p:pic>
        </p:grpSp>
      </p:grpSp>
      <p:sp>
        <p:nvSpPr>
          <p:cNvPr id="16" name="TextBox 15"/>
          <p:cNvSpPr txBox="1"/>
          <p:nvPr/>
        </p:nvSpPr>
        <p:spPr>
          <a:xfrm>
            <a:off x="5736734" y="244535"/>
            <a:ext cx="2865749" cy="1446550"/>
          </a:xfrm>
          <a:prstGeom prst="rect">
            <a:avLst/>
          </a:prstGeom>
          <a:noFill/>
        </p:spPr>
        <p:txBody>
          <a:bodyPr wrap="square" rtlCol="0">
            <a:spAutoFit/>
          </a:bodyPr>
          <a:lstStyle/>
          <a:p>
            <a:pPr algn="ctr"/>
            <a:r>
              <a:rPr lang="en-GB" sz="4400" dirty="0" smtClean="0">
                <a:solidFill>
                  <a:srgbClr val="FF0000"/>
                </a:solidFill>
              </a:rPr>
              <a:t>Life Skills &amp; Wellbeing</a:t>
            </a:r>
            <a:endParaRPr lang="en-GB" sz="4400" dirty="0">
              <a:solidFill>
                <a:srgbClr val="FF0000"/>
              </a:solidFill>
            </a:endParaRPr>
          </a:p>
        </p:txBody>
      </p:sp>
      <p:sp>
        <p:nvSpPr>
          <p:cNvPr id="4" name="Rectangle 3"/>
          <p:cNvSpPr/>
          <p:nvPr/>
        </p:nvSpPr>
        <p:spPr>
          <a:xfrm>
            <a:off x="244426" y="2838054"/>
            <a:ext cx="1573892" cy="3416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lvl="0">
              <a:lnSpc>
                <a:spcPct val="90000"/>
              </a:lnSpc>
            </a:pPr>
            <a:r>
              <a:rPr lang="en-GB" b="1" dirty="0">
                <a:solidFill>
                  <a:schemeClr val="tx1"/>
                </a:solidFill>
                <a:latin typeface="Noto Sans"/>
                <a:ea typeface="Noto Sans"/>
                <a:cs typeface="Noto Sans"/>
                <a:sym typeface="Noto Sans"/>
              </a:rPr>
              <a:t>Maya’s story</a:t>
            </a:r>
            <a:endParaRPr lang="en-GB" b="1" dirty="0">
              <a:solidFill>
                <a:schemeClr val="tx1"/>
              </a:solidFill>
              <a:latin typeface="Noto Sans"/>
              <a:ea typeface="Noto Sans"/>
              <a:cs typeface="Noto Sans"/>
              <a:sym typeface="Noto Sans"/>
            </a:endParaRPr>
          </a:p>
        </p:txBody>
      </p:sp>
      <p:sp>
        <p:nvSpPr>
          <p:cNvPr id="17" name="Google Shape;137;p24"/>
          <p:cNvSpPr/>
          <p:nvPr/>
        </p:nvSpPr>
        <p:spPr>
          <a:xfrm>
            <a:off x="244426" y="3408656"/>
            <a:ext cx="1759200" cy="524400"/>
          </a:xfrm>
          <a:prstGeom prst="homePlate">
            <a:avLst>
              <a:gd name="adj" fmla="val 50000"/>
            </a:avLst>
          </a:prstGeom>
          <a:solidFill>
            <a:srgbClr val="0FCCF0"/>
          </a:solid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800" b="1">
                <a:solidFill>
                  <a:srgbClr val="FFFFFF"/>
                </a:solidFill>
                <a:latin typeface="Noto Sans"/>
                <a:ea typeface="Noto Sans"/>
                <a:cs typeface="Noto Sans"/>
                <a:sym typeface="Noto Sans"/>
              </a:rPr>
              <a:t>full clip</a:t>
            </a:r>
            <a:endParaRPr sz="1800" b="1">
              <a:solidFill>
                <a:srgbClr val="FFFFFF"/>
              </a:solidFill>
              <a:highlight>
                <a:srgbClr val="00A14B"/>
              </a:highlight>
              <a:latin typeface="Noto Sans"/>
              <a:ea typeface="Noto Sans"/>
              <a:cs typeface="Noto Sans"/>
              <a:sym typeface="Noto Sans"/>
            </a:endParaRPr>
          </a:p>
        </p:txBody>
      </p:sp>
      <p:pic>
        <p:nvPicPr>
          <p:cNvPr id="6" name="Picture 5"/>
          <p:cNvPicPr>
            <a:picLocks noChangeAspect="1"/>
          </p:cNvPicPr>
          <p:nvPr/>
        </p:nvPicPr>
        <p:blipFill>
          <a:blip r:embed="rId12"/>
          <a:stretch>
            <a:fillRect/>
          </a:stretch>
        </p:blipFill>
        <p:spPr>
          <a:xfrm>
            <a:off x="212020" y="4024953"/>
            <a:ext cx="1969179" cy="1322947"/>
          </a:xfrm>
          <a:prstGeom prst="rect">
            <a:avLst/>
          </a:prstGeom>
        </p:spPr>
      </p:pic>
    </p:spTree>
    <p:extLst>
      <p:ext uri="{BB962C8B-B14F-4D97-AF65-F5344CB8AC3E}">
        <p14:creationId xmlns:p14="http://schemas.microsoft.com/office/powerpoint/2010/main" val="29476954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Google Shape;187;p30"/>
          <p:cNvCxnSpPr/>
          <p:nvPr/>
        </p:nvCxnSpPr>
        <p:spPr>
          <a:xfrm>
            <a:off x="505004" y="4591847"/>
            <a:ext cx="3744900" cy="0"/>
          </a:xfrm>
          <a:prstGeom prst="straightConnector1">
            <a:avLst/>
          </a:prstGeom>
          <a:noFill/>
          <a:ln w="9525" cap="flat" cmpd="sng">
            <a:solidFill>
              <a:srgbClr val="000000"/>
            </a:solidFill>
            <a:prstDash val="solid"/>
            <a:miter lim="800000"/>
            <a:headEnd type="none" w="med" len="med"/>
            <a:tailEnd type="none" w="med" len="med"/>
          </a:ln>
        </p:spPr>
      </p:cxnSp>
      <p:cxnSp>
        <p:nvCxnSpPr>
          <p:cNvPr id="20" name="Google Shape;188;p30"/>
          <p:cNvCxnSpPr/>
          <p:nvPr/>
        </p:nvCxnSpPr>
        <p:spPr>
          <a:xfrm>
            <a:off x="505004" y="4850451"/>
            <a:ext cx="3744900" cy="0"/>
          </a:xfrm>
          <a:prstGeom prst="straightConnector1">
            <a:avLst/>
          </a:prstGeom>
          <a:noFill/>
          <a:ln w="9525" cap="flat" cmpd="sng">
            <a:solidFill>
              <a:srgbClr val="000000"/>
            </a:solidFill>
            <a:prstDash val="solid"/>
            <a:miter lim="800000"/>
            <a:headEnd type="none" w="med" len="med"/>
            <a:tailEnd type="none" w="med" len="med"/>
          </a:ln>
        </p:spPr>
      </p:cxnSp>
      <p:cxnSp>
        <p:nvCxnSpPr>
          <p:cNvPr id="21" name="Google Shape;189;p30"/>
          <p:cNvCxnSpPr/>
          <p:nvPr/>
        </p:nvCxnSpPr>
        <p:spPr>
          <a:xfrm>
            <a:off x="505004" y="5110484"/>
            <a:ext cx="3744900" cy="0"/>
          </a:xfrm>
          <a:prstGeom prst="straightConnector1">
            <a:avLst/>
          </a:prstGeom>
          <a:noFill/>
          <a:ln w="9525" cap="flat" cmpd="sng">
            <a:solidFill>
              <a:srgbClr val="000000"/>
            </a:solidFill>
            <a:prstDash val="solid"/>
            <a:miter lim="800000"/>
            <a:headEnd type="none" w="med" len="med"/>
            <a:tailEnd type="none" w="med" len="med"/>
          </a:ln>
        </p:spPr>
      </p:cxnSp>
      <p:cxnSp>
        <p:nvCxnSpPr>
          <p:cNvPr id="22" name="Google Shape;190;p30"/>
          <p:cNvCxnSpPr/>
          <p:nvPr/>
        </p:nvCxnSpPr>
        <p:spPr>
          <a:xfrm>
            <a:off x="505004" y="5369087"/>
            <a:ext cx="3744900" cy="0"/>
          </a:xfrm>
          <a:prstGeom prst="straightConnector1">
            <a:avLst/>
          </a:prstGeom>
          <a:noFill/>
          <a:ln w="9525" cap="flat" cmpd="sng">
            <a:solidFill>
              <a:srgbClr val="000000"/>
            </a:solidFill>
            <a:prstDash val="solid"/>
            <a:miter lim="800000"/>
            <a:headEnd type="none" w="med" len="med"/>
            <a:tailEnd type="none" w="med" len="med"/>
          </a:ln>
        </p:spPr>
      </p:cxnSp>
      <p:cxnSp>
        <p:nvCxnSpPr>
          <p:cNvPr id="23" name="Google Shape;191;p30"/>
          <p:cNvCxnSpPr/>
          <p:nvPr/>
        </p:nvCxnSpPr>
        <p:spPr>
          <a:xfrm>
            <a:off x="505004" y="5629119"/>
            <a:ext cx="3744900" cy="0"/>
          </a:xfrm>
          <a:prstGeom prst="straightConnector1">
            <a:avLst/>
          </a:prstGeom>
          <a:noFill/>
          <a:ln w="9525" cap="flat" cmpd="sng">
            <a:solidFill>
              <a:srgbClr val="000000"/>
            </a:solidFill>
            <a:prstDash val="solid"/>
            <a:miter lim="800000"/>
            <a:headEnd type="none" w="med" len="med"/>
            <a:tailEnd type="none" w="med" len="med"/>
          </a:ln>
        </p:spPr>
      </p:cxnSp>
      <p:cxnSp>
        <p:nvCxnSpPr>
          <p:cNvPr id="24" name="Google Shape;192;p30"/>
          <p:cNvCxnSpPr/>
          <p:nvPr/>
        </p:nvCxnSpPr>
        <p:spPr>
          <a:xfrm>
            <a:off x="505004" y="5887724"/>
            <a:ext cx="3744900" cy="0"/>
          </a:xfrm>
          <a:prstGeom prst="straightConnector1">
            <a:avLst/>
          </a:prstGeom>
          <a:noFill/>
          <a:ln w="9525" cap="flat" cmpd="sng">
            <a:solidFill>
              <a:srgbClr val="000000"/>
            </a:solidFill>
            <a:prstDash val="solid"/>
            <a:miter lim="800000"/>
            <a:headEnd type="none" w="med" len="med"/>
            <a:tailEnd type="none" w="med" len="med"/>
          </a:ln>
        </p:spPr>
      </p:cxnSp>
      <p:cxnSp>
        <p:nvCxnSpPr>
          <p:cNvPr id="25" name="Google Shape;193;p30"/>
          <p:cNvCxnSpPr/>
          <p:nvPr/>
        </p:nvCxnSpPr>
        <p:spPr>
          <a:xfrm>
            <a:off x="505004" y="6147756"/>
            <a:ext cx="3744900" cy="0"/>
          </a:xfrm>
          <a:prstGeom prst="straightConnector1">
            <a:avLst/>
          </a:prstGeom>
          <a:noFill/>
          <a:ln w="9525" cap="flat" cmpd="sng">
            <a:solidFill>
              <a:srgbClr val="000000"/>
            </a:solidFill>
            <a:prstDash val="solid"/>
            <a:miter lim="800000"/>
            <a:headEnd type="none" w="med" len="med"/>
            <a:tailEnd type="none" w="med" len="med"/>
          </a:ln>
        </p:spPr>
      </p:cxnSp>
      <p:cxnSp>
        <p:nvCxnSpPr>
          <p:cNvPr id="26" name="Google Shape;194;p30"/>
          <p:cNvCxnSpPr/>
          <p:nvPr/>
        </p:nvCxnSpPr>
        <p:spPr>
          <a:xfrm>
            <a:off x="505004" y="4331814"/>
            <a:ext cx="3744900" cy="0"/>
          </a:xfrm>
          <a:prstGeom prst="straightConnector1">
            <a:avLst/>
          </a:prstGeom>
          <a:noFill/>
          <a:ln w="9525" cap="flat" cmpd="sng">
            <a:solidFill>
              <a:srgbClr val="000000"/>
            </a:solidFill>
            <a:prstDash val="solid"/>
            <a:miter lim="800000"/>
            <a:headEnd type="none" w="med" len="med"/>
            <a:tailEnd type="none" w="med" len="med"/>
          </a:ln>
        </p:spPr>
      </p:cxnSp>
      <p:cxnSp>
        <p:nvCxnSpPr>
          <p:cNvPr id="27" name="Google Shape;195;p30"/>
          <p:cNvCxnSpPr/>
          <p:nvPr/>
        </p:nvCxnSpPr>
        <p:spPr>
          <a:xfrm>
            <a:off x="505004" y="4043207"/>
            <a:ext cx="3744900" cy="0"/>
          </a:xfrm>
          <a:prstGeom prst="straightConnector1">
            <a:avLst/>
          </a:prstGeom>
          <a:noFill/>
          <a:ln w="9525" cap="flat" cmpd="sng">
            <a:solidFill>
              <a:srgbClr val="000000"/>
            </a:solidFill>
            <a:prstDash val="solid"/>
            <a:miter lim="800000"/>
            <a:headEnd type="none" w="med" len="med"/>
            <a:tailEnd type="none" w="med" len="med"/>
          </a:ln>
        </p:spPr>
      </p:cxnSp>
      <p:cxnSp>
        <p:nvCxnSpPr>
          <p:cNvPr id="28" name="Google Shape;196;p30"/>
          <p:cNvCxnSpPr/>
          <p:nvPr/>
        </p:nvCxnSpPr>
        <p:spPr>
          <a:xfrm>
            <a:off x="505004" y="3783174"/>
            <a:ext cx="3744900" cy="0"/>
          </a:xfrm>
          <a:prstGeom prst="straightConnector1">
            <a:avLst/>
          </a:prstGeom>
          <a:noFill/>
          <a:ln w="9525" cap="flat" cmpd="sng">
            <a:solidFill>
              <a:srgbClr val="000000"/>
            </a:solidFill>
            <a:prstDash val="solid"/>
            <a:miter lim="800000"/>
            <a:headEnd type="none" w="med" len="med"/>
            <a:tailEnd type="none" w="med" len="med"/>
          </a:ln>
        </p:spPr>
      </p:cxnSp>
      <p:sp>
        <p:nvSpPr>
          <p:cNvPr id="30" name="Rectangle 29"/>
          <p:cNvSpPr/>
          <p:nvPr/>
        </p:nvSpPr>
        <p:spPr>
          <a:xfrm>
            <a:off x="4590" y="5949280"/>
            <a:ext cx="9144000"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630" y="-99391"/>
            <a:ext cx="9177881" cy="2016224"/>
          </a:xfrm>
          <a:prstGeom prst="rect">
            <a:avLst/>
          </a:prstGeom>
          <a:solidFill>
            <a:srgbClr val="123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260648"/>
            <a:ext cx="4990934" cy="1414324"/>
          </a:xfrm>
          <a:prstGeom prst="rect">
            <a:avLst/>
          </a:prstGeom>
        </p:spPr>
      </p:pic>
      <p:grpSp>
        <p:nvGrpSpPr>
          <p:cNvPr id="15" name="Group 14"/>
          <p:cNvGrpSpPr/>
          <p:nvPr/>
        </p:nvGrpSpPr>
        <p:grpSpPr>
          <a:xfrm>
            <a:off x="505004" y="5755061"/>
            <a:ext cx="8099444" cy="1058315"/>
            <a:chOff x="389267" y="5634700"/>
            <a:chExt cx="8099444" cy="1058315"/>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267" y="5640279"/>
              <a:ext cx="1052736" cy="1052736"/>
            </a:xfrm>
            <a:prstGeom prst="rect">
              <a:avLst/>
            </a:prstGeom>
          </p:spPr>
        </p:pic>
        <p:grpSp>
          <p:nvGrpSpPr>
            <p:cNvPr id="14" name="Group 13"/>
            <p:cNvGrpSpPr/>
            <p:nvPr/>
          </p:nvGrpSpPr>
          <p:grpSpPr>
            <a:xfrm>
              <a:off x="1571275" y="5634700"/>
              <a:ext cx="6917436" cy="1058315"/>
              <a:chOff x="1571275" y="5634700"/>
              <a:chExt cx="6917436" cy="1058315"/>
            </a:xfrm>
          </p:grpSpPr>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1275" y="5640279"/>
                <a:ext cx="1052736" cy="105273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53283" y="5640279"/>
                <a:ext cx="1052736" cy="1052736"/>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23956" y="5640279"/>
                <a:ext cx="1052736" cy="1052736"/>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94629" y="5640279"/>
                <a:ext cx="1052736" cy="1052736"/>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65302" y="5640279"/>
                <a:ext cx="1052736" cy="1052736"/>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35975" y="5634700"/>
                <a:ext cx="1052736" cy="1052736"/>
              </a:xfrm>
              <a:prstGeom prst="rect">
                <a:avLst/>
              </a:prstGeom>
            </p:spPr>
          </p:pic>
        </p:grpSp>
      </p:grpSp>
      <p:sp>
        <p:nvSpPr>
          <p:cNvPr id="16" name="TextBox 15"/>
          <p:cNvSpPr txBox="1"/>
          <p:nvPr/>
        </p:nvSpPr>
        <p:spPr>
          <a:xfrm>
            <a:off x="5736734" y="244535"/>
            <a:ext cx="2865749" cy="1446550"/>
          </a:xfrm>
          <a:prstGeom prst="rect">
            <a:avLst/>
          </a:prstGeom>
          <a:noFill/>
        </p:spPr>
        <p:txBody>
          <a:bodyPr wrap="square" rtlCol="0">
            <a:spAutoFit/>
          </a:bodyPr>
          <a:lstStyle/>
          <a:p>
            <a:pPr algn="ctr"/>
            <a:r>
              <a:rPr lang="en-GB" sz="4400" dirty="0" smtClean="0">
                <a:solidFill>
                  <a:srgbClr val="FF0000"/>
                </a:solidFill>
              </a:rPr>
              <a:t>Life Skills &amp; Wellbeing</a:t>
            </a:r>
            <a:endParaRPr lang="en-GB" sz="4400" dirty="0">
              <a:solidFill>
                <a:srgbClr val="FF0000"/>
              </a:solidFill>
            </a:endParaRPr>
          </a:p>
        </p:txBody>
      </p:sp>
      <p:sp>
        <p:nvSpPr>
          <p:cNvPr id="17" name="Google Shape;186;p30"/>
          <p:cNvSpPr txBox="1"/>
          <p:nvPr/>
        </p:nvSpPr>
        <p:spPr>
          <a:xfrm>
            <a:off x="505004" y="2105473"/>
            <a:ext cx="7969500" cy="554100"/>
          </a:xfrm>
          <a:prstGeom prst="rect">
            <a:avLst/>
          </a:prstGeom>
          <a:noFill/>
          <a:ln>
            <a:noFill/>
          </a:ln>
        </p:spPr>
        <p:txBody>
          <a:bodyPr spcFirstLastPara="1" wrap="square" lIns="68575" tIns="68575" rIns="68575" bIns="68575" anchor="ctr" anchorCtr="0">
            <a:spAutoFit/>
          </a:bodyPr>
          <a:lstStyle/>
          <a:p>
            <a:pPr marL="0" lvl="0" indent="0" algn="l" rtl="0">
              <a:lnSpc>
                <a:spcPct val="90000"/>
              </a:lnSpc>
              <a:spcBef>
                <a:spcPts val="0"/>
              </a:spcBef>
              <a:spcAft>
                <a:spcPts val="0"/>
              </a:spcAft>
              <a:buNone/>
            </a:pPr>
            <a:r>
              <a:rPr lang="en-GB" sz="3000" b="1">
                <a:solidFill>
                  <a:schemeClr val="dk1"/>
                </a:solidFill>
                <a:latin typeface="Noto Sans"/>
                <a:ea typeface="Noto Sans"/>
                <a:cs typeface="Noto Sans"/>
                <a:sym typeface="Noto Sans"/>
              </a:rPr>
              <a:t>5-5-1 review</a:t>
            </a:r>
            <a:endParaRPr sz="3000" b="1">
              <a:solidFill>
                <a:schemeClr val="dk1"/>
              </a:solidFill>
              <a:latin typeface="Noto Sans"/>
              <a:ea typeface="Noto Sans"/>
              <a:cs typeface="Noto Sans"/>
              <a:sym typeface="Noto Sans"/>
            </a:endParaRPr>
          </a:p>
        </p:txBody>
      </p:sp>
      <p:sp>
        <p:nvSpPr>
          <p:cNvPr id="18" name="Google Shape;185;p30"/>
          <p:cNvSpPr txBox="1"/>
          <p:nvPr/>
        </p:nvSpPr>
        <p:spPr>
          <a:xfrm>
            <a:off x="470354" y="2645517"/>
            <a:ext cx="4019400" cy="1098900"/>
          </a:xfrm>
          <a:prstGeom prst="rect">
            <a:avLst/>
          </a:prstGeom>
          <a:noFill/>
          <a:ln>
            <a:noFill/>
          </a:ln>
        </p:spPr>
        <p:txBody>
          <a:bodyPr spcFirstLastPara="1" wrap="square" lIns="91425" tIns="91425" rIns="91425" bIns="91425" anchor="t" anchorCtr="0">
            <a:spAutoFit/>
          </a:bodyPr>
          <a:lstStyle/>
          <a:p>
            <a:pPr marL="0" marR="32475" lvl="0" indent="0" algn="l" rtl="0">
              <a:lnSpc>
                <a:spcPct val="115000"/>
              </a:lnSpc>
              <a:spcBef>
                <a:spcPts val="0"/>
              </a:spcBef>
              <a:spcAft>
                <a:spcPts val="1000"/>
              </a:spcAft>
              <a:buNone/>
            </a:pPr>
            <a:r>
              <a:rPr lang="en-GB" sz="1800" dirty="0">
                <a:latin typeface="Noto Sans"/>
                <a:ea typeface="Noto Sans"/>
                <a:cs typeface="Noto Sans"/>
                <a:sym typeface="Noto Sans"/>
              </a:rPr>
              <a:t>Write 5 sentences summarising what you will take away from today’s lesson</a:t>
            </a:r>
            <a:endParaRPr sz="1800" dirty="0">
              <a:latin typeface="Noto Sans"/>
              <a:ea typeface="Noto Sans"/>
              <a:cs typeface="Noto Sans"/>
              <a:sym typeface="Noto Sans"/>
            </a:endParaRPr>
          </a:p>
        </p:txBody>
      </p:sp>
      <p:sp>
        <p:nvSpPr>
          <p:cNvPr id="29" name="Google Shape;197;p30"/>
          <p:cNvSpPr txBox="1"/>
          <p:nvPr/>
        </p:nvSpPr>
        <p:spPr>
          <a:xfrm>
            <a:off x="4778696" y="2103914"/>
            <a:ext cx="3889500" cy="33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a:latin typeface="Noto Sans"/>
                <a:ea typeface="Noto Sans"/>
                <a:cs typeface="Noto Sans"/>
                <a:sym typeface="Noto Sans"/>
              </a:rPr>
              <a:t>N</a:t>
            </a:r>
            <a:r>
              <a:rPr lang="en-GB" sz="1800" i="0" u="none">
                <a:solidFill>
                  <a:srgbClr val="000000"/>
                </a:solidFill>
                <a:latin typeface="Noto Sans"/>
                <a:ea typeface="Noto Sans"/>
                <a:cs typeface="Noto Sans"/>
                <a:sym typeface="Noto Sans"/>
              </a:rPr>
              <a:t>ow reduce that to 5 key words</a:t>
            </a:r>
            <a:endParaRPr>
              <a:latin typeface="Noto Sans"/>
              <a:ea typeface="Noto Sans"/>
              <a:cs typeface="Noto Sans"/>
              <a:sym typeface="Noto Sans"/>
            </a:endParaRPr>
          </a:p>
        </p:txBody>
      </p:sp>
      <p:sp>
        <p:nvSpPr>
          <p:cNvPr id="31" name="Google Shape;198;p30"/>
          <p:cNvSpPr txBox="1"/>
          <p:nvPr/>
        </p:nvSpPr>
        <p:spPr>
          <a:xfrm>
            <a:off x="4722996" y="4383117"/>
            <a:ext cx="3889500" cy="33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a:latin typeface="Noto Sans"/>
                <a:ea typeface="Noto Sans"/>
                <a:cs typeface="Noto Sans"/>
                <a:sym typeface="Noto Sans"/>
              </a:rPr>
              <a:t>A</a:t>
            </a:r>
            <a:r>
              <a:rPr lang="en-GB" sz="1800" i="0" u="none">
                <a:solidFill>
                  <a:srgbClr val="000000"/>
                </a:solidFill>
                <a:latin typeface="Noto Sans"/>
                <a:ea typeface="Noto Sans"/>
                <a:cs typeface="Noto Sans"/>
                <a:sym typeface="Noto Sans"/>
              </a:rPr>
              <a:t>nd finally to one word</a:t>
            </a:r>
            <a:endParaRPr>
              <a:latin typeface="Noto Sans"/>
              <a:ea typeface="Noto Sans"/>
              <a:cs typeface="Noto Sans"/>
              <a:sym typeface="Noto Sans"/>
            </a:endParaRPr>
          </a:p>
        </p:txBody>
      </p:sp>
      <p:sp>
        <p:nvSpPr>
          <p:cNvPr id="32" name="Google Shape;200;p30"/>
          <p:cNvSpPr/>
          <p:nvPr/>
        </p:nvSpPr>
        <p:spPr>
          <a:xfrm>
            <a:off x="4778684" y="2538660"/>
            <a:ext cx="1916100" cy="522600"/>
          </a:xfrm>
          <a:prstGeom prst="roundRect">
            <a:avLst>
              <a:gd name="adj" fmla="val 16667"/>
            </a:avLst>
          </a:prstGeom>
          <a:solidFill>
            <a:srgbClr val="FF5047"/>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sz="1800" b="1">
              <a:solidFill>
                <a:srgbClr val="FFFFFF"/>
              </a:solidFill>
              <a:latin typeface="Proxima Nova"/>
              <a:ea typeface="Proxima Nova"/>
              <a:cs typeface="Proxima Nova"/>
              <a:sym typeface="Proxima Nova"/>
            </a:endParaRPr>
          </a:p>
        </p:txBody>
      </p:sp>
      <p:sp>
        <p:nvSpPr>
          <p:cNvPr id="33" name="Google Shape;201;p30"/>
          <p:cNvSpPr/>
          <p:nvPr/>
        </p:nvSpPr>
        <p:spPr>
          <a:xfrm>
            <a:off x="6828434" y="2538660"/>
            <a:ext cx="1916100" cy="522600"/>
          </a:xfrm>
          <a:prstGeom prst="roundRect">
            <a:avLst>
              <a:gd name="adj" fmla="val 16667"/>
            </a:avLst>
          </a:prstGeom>
          <a:solidFill>
            <a:srgbClr val="0FCCF0"/>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sz="1800" b="1">
              <a:solidFill>
                <a:srgbClr val="FFFFFF"/>
              </a:solidFill>
              <a:latin typeface="Proxima Nova"/>
              <a:ea typeface="Proxima Nova"/>
              <a:cs typeface="Proxima Nova"/>
              <a:sym typeface="Proxima Nova"/>
            </a:endParaRPr>
          </a:p>
        </p:txBody>
      </p:sp>
      <p:sp>
        <p:nvSpPr>
          <p:cNvPr id="34" name="Google Shape;202;p30"/>
          <p:cNvSpPr/>
          <p:nvPr/>
        </p:nvSpPr>
        <p:spPr>
          <a:xfrm>
            <a:off x="4778684" y="3147217"/>
            <a:ext cx="1916100" cy="522600"/>
          </a:xfrm>
          <a:prstGeom prst="roundRect">
            <a:avLst>
              <a:gd name="adj" fmla="val 16667"/>
            </a:avLst>
          </a:prstGeom>
          <a:solidFill>
            <a:srgbClr val="FFCA34"/>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sz="1800" b="1">
              <a:solidFill>
                <a:srgbClr val="FFFFFF"/>
              </a:solidFill>
              <a:latin typeface="Proxima Nova"/>
              <a:ea typeface="Proxima Nova"/>
              <a:cs typeface="Proxima Nova"/>
              <a:sym typeface="Proxima Nova"/>
            </a:endParaRPr>
          </a:p>
        </p:txBody>
      </p:sp>
      <p:sp>
        <p:nvSpPr>
          <p:cNvPr id="35" name="Google Shape;203;p30"/>
          <p:cNvSpPr/>
          <p:nvPr/>
        </p:nvSpPr>
        <p:spPr>
          <a:xfrm>
            <a:off x="6828434" y="3147217"/>
            <a:ext cx="1916100" cy="522600"/>
          </a:xfrm>
          <a:prstGeom prst="roundRect">
            <a:avLst>
              <a:gd name="adj" fmla="val 16667"/>
            </a:avLst>
          </a:prstGeom>
          <a:solidFill>
            <a:srgbClr val="26D07C"/>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sz="1800" b="1">
              <a:solidFill>
                <a:srgbClr val="FFFFFF"/>
              </a:solidFill>
              <a:latin typeface="Proxima Nova"/>
              <a:ea typeface="Proxima Nova"/>
              <a:cs typeface="Proxima Nova"/>
              <a:sym typeface="Proxima Nova"/>
            </a:endParaRPr>
          </a:p>
        </p:txBody>
      </p:sp>
      <p:sp>
        <p:nvSpPr>
          <p:cNvPr id="36" name="Google Shape;204;p30"/>
          <p:cNvSpPr/>
          <p:nvPr/>
        </p:nvSpPr>
        <p:spPr>
          <a:xfrm>
            <a:off x="5765384" y="3755775"/>
            <a:ext cx="1916100" cy="522600"/>
          </a:xfrm>
          <a:prstGeom prst="roundRect">
            <a:avLst>
              <a:gd name="adj" fmla="val 16667"/>
            </a:avLst>
          </a:prstGeom>
          <a:solidFill>
            <a:srgbClr val="7C63FD"/>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sz="1800" b="1">
              <a:solidFill>
                <a:srgbClr val="FFFFFF"/>
              </a:solidFill>
              <a:latin typeface="Proxima Nova"/>
              <a:ea typeface="Proxima Nova"/>
              <a:cs typeface="Proxima Nova"/>
              <a:sym typeface="Proxima Nova"/>
            </a:endParaRPr>
          </a:p>
        </p:txBody>
      </p:sp>
      <p:cxnSp>
        <p:nvCxnSpPr>
          <p:cNvPr id="37" name="Google Shape;189;p30"/>
          <p:cNvCxnSpPr/>
          <p:nvPr/>
        </p:nvCxnSpPr>
        <p:spPr>
          <a:xfrm>
            <a:off x="4778684" y="5146460"/>
            <a:ext cx="3744900" cy="0"/>
          </a:xfrm>
          <a:prstGeom prst="straightConnector1">
            <a:avLst/>
          </a:prstGeom>
          <a:noFill/>
          <a:ln w="9525" cap="flat" cmpd="sng">
            <a:solidFill>
              <a:srgbClr val="000000"/>
            </a:solidFill>
            <a:prstDash val="solid"/>
            <a:miter lim="800000"/>
            <a:headEnd type="none" w="med" len="med"/>
            <a:tailEnd type="none" w="med" len="med"/>
          </a:ln>
        </p:spPr>
      </p:cxnSp>
    </p:spTree>
    <p:extLst>
      <p:ext uri="{BB962C8B-B14F-4D97-AF65-F5344CB8AC3E}">
        <p14:creationId xmlns:p14="http://schemas.microsoft.com/office/powerpoint/2010/main" val="12601958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590" y="5949280"/>
            <a:ext cx="9144000"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630" y="-99391"/>
            <a:ext cx="9177881" cy="2016224"/>
          </a:xfrm>
          <a:prstGeom prst="rect">
            <a:avLst/>
          </a:prstGeom>
          <a:solidFill>
            <a:srgbClr val="123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260648"/>
            <a:ext cx="4990934" cy="1414324"/>
          </a:xfrm>
          <a:prstGeom prst="rect">
            <a:avLst/>
          </a:prstGeom>
        </p:spPr>
      </p:pic>
      <p:grpSp>
        <p:nvGrpSpPr>
          <p:cNvPr id="15" name="Group 14"/>
          <p:cNvGrpSpPr/>
          <p:nvPr/>
        </p:nvGrpSpPr>
        <p:grpSpPr>
          <a:xfrm>
            <a:off x="505004" y="5755061"/>
            <a:ext cx="8099444" cy="1058315"/>
            <a:chOff x="389267" y="5634700"/>
            <a:chExt cx="8099444" cy="1058315"/>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267" y="5640279"/>
              <a:ext cx="1052736" cy="1052736"/>
            </a:xfrm>
            <a:prstGeom prst="rect">
              <a:avLst/>
            </a:prstGeom>
          </p:spPr>
        </p:pic>
        <p:grpSp>
          <p:nvGrpSpPr>
            <p:cNvPr id="14" name="Group 13"/>
            <p:cNvGrpSpPr/>
            <p:nvPr/>
          </p:nvGrpSpPr>
          <p:grpSpPr>
            <a:xfrm>
              <a:off x="1571275" y="5634700"/>
              <a:ext cx="6917436" cy="1058315"/>
              <a:chOff x="1571275" y="5634700"/>
              <a:chExt cx="6917436" cy="1058315"/>
            </a:xfrm>
          </p:grpSpPr>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1275" y="5640279"/>
                <a:ext cx="1052736" cy="105273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53283" y="5640279"/>
                <a:ext cx="1052736" cy="1052736"/>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23956" y="5640279"/>
                <a:ext cx="1052736" cy="1052736"/>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94629" y="5640279"/>
                <a:ext cx="1052736" cy="1052736"/>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65302" y="5640279"/>
                <a:ext cx="1052736" cy="1052736"/>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35975" y="5634700"/>
                <a:ext cx="1052736" cy="1052736"/>
              </a:xfrm>
              <a:prstGeom prst="rect">
                <a:avLst/>
              </a:prstGeom>
            </p:spPr>
          </p:pic>
        </p:grpSp>
      </p:grpSp>
      <p:sp>
        <p:nvSpPr>
          <p:cNvPr id="16" name="TextBox 15"/>
          <p:cNvSpPr txBox="1"/>
          <p:nvPr/>
        </p:nvSpPr>
        <p:spPr>
          <a:xfrm>
            <a:off x="5736734" y="244535"/>
            <a:ext cx="2865749" cy="1446550"/>
          </a:xfrm>
          <a:prstGeom prst="rect">
            <a:avLst/>
          </a:prstGeom>
          <a:noFill/>
        </p:spPr>
        <p:txBody>
          <a:bodyPr wrap="square" rtlCol="0">
            <a:spAutoFit/>
          </a:bodyPr>
          <a:lstStyle/>
          <a:p>
            <a:pPr algn="ctr"/>
            <a:r>
              <a:rPr lang="en-GB" sz="4400" dirty="0" smtClean="0">
                <a:solidFill>
                  <a:srgbClr val="FF0000"/>
                </a:solidFill>
              </a:rPr>
              <a:t>Life Skills &amp; Wellbeing</a:t>
            </a:r>
            <a:endParaRPr lang="en-GB" sz="4400" dirty="0">
              <a:solidFill>
                <a:srgbClr val="FF0000"/>
              </a:solidFill>
            </a:endParaRPr>
          </a:p>
        </p:txBody>
      </p:sp>
      <p:sp>
        <p:nvSpPr>
          <p:cNvPr id="17" name="Google Shape;215;p32"/>
          <p:cNvSpPr txBox="1"/>
          <p:nvPr/>
        </p:nvSpPr>
        <p:spPr>
          <a:xfrm>
            <a:off x="421706" y="2255607"/>
            <a:ext cx="7969500" cy="554100"/>
          </a:xfrm>
          <a:prstGeom prst="rect">
            <a:avLst/>
          </a:prstGeom>
          <a:noFill/>
          <a:ln>
            <a:noFill/>
          </a:ln>
        </p:spPr>
        <p:txBody>
          <a:bodyPr spcFirstLastPara="1" wrap="square" lIns="68575" tIns="68575" rIns="68575" bIns="68575" anchor="ctr" anchorCtr="0">
            <a:spAutoFit/>
          </a:bodyPr>
          <a:lstStyle/>
          <a:p>
            <a:pPr marL="0" lvl="0" indent="0" algn="l" rtl="0">
              <a:lnSpc>
                <a:spcPct val="90000"/>
              </a:lnSpc>
              <a:spcBef>
                <a:spcPts val="0"/>
              </a:spcBef>
              <a:spcAft>
                <a:spcPts val="0"/>
              </a:spcAft>
              <a:buNone/>
            </a:pPr>
            <a:r>
              <a:rPr lang="en-GB" sz="3000" b="1" dirty="0">
                <a:solidFill>
                  <a:schemeClr val="dk1"/>
                </a:solidFill>
                <a:latin typeface="Noto Sans"/>
                <a:ea typeface="Noto Sans"/>
                <a:cs typeface="Noto Sans"/>
                <a:sym typeface="Noto Sans"/>
              </a:rPr>
              <a:t>If you know you’re not LGBT+</a:t>
            </a:r>
            <a:endParaRPr sz="3000" b="1" dirty="0">
              <a:solidFill>
                <a:schemeClr val="dk1"/>
              </a:solidFill>
              <a:latin typeface="Noto Sans"/>
              <a:ea typeface="Noto Sans"/>
              <a:cs typeface="Noto Sans"/>
              <a:sym typeface="Noto Sans"/>
            </a:endParaRPr>
          </a:p>
        </p:txBody>
      </p:sp>
      <p:sp>
        <p:nvSpPr>
          <p:cNvPr id="18" name="Google Shape;214;p32"/>
          <p:cNvSpPr txBox="1"/>
          <p:nvPr/>
        </p:nvSpPr>
        <p:spPr>
          <a:xfrm>
            <a:off x="276706" y="3003499"/>
            <a:ext cx="8629727" cy="2396523"/>
          </a:xfrm>
          <a:prstGeom prst="rect">
            <a:avLst/>
          </a:prstGeom>
          <a:noFill/>
          <a:ln>
            <a:noFill/>
          </a:ln>
        </p:spPr>
        <p:txBody>
          <a:bodyPr spcFirstLastPara="1" wrap="square" lIns="91425" tIns="91425" rIns="91425" bIns="91425" anchor="t" anchorCtr="0">
            <a:spAutoFit/>
          </a:bodyPr>
          <a:lstStyle/>
          <a:p>
            <a:pPr marL="457200" marR="32475" lvl="0" indent="-342900" algn="l" rtl="0">
              <a:lnSpc>
                <a:spcPct val="115000"/>
              </a:lnSpc>
              <a:spcBef>
                <a:spcPts val="0"/>
              </a:spcBef>
              <a:spcAft>
                <a:spcPts val="0"/>
              </a:spcAft>
              <a:buClr>
                <a:srgbClr val="FF5047"/>
              </a:buClr>
              <a:buSzPts val="1800"/>
              <a:buFont typeface="Noto Sans"/>
              <a:buChar char="●"/>
            </a:pPr>
            <a:r>
              <a:rPr lang="en-GB" sz="2400" dirty="0">
                <a:solidFill>
                  <a:schemeClr val="dk1"/>
                </a:solidFill>
                <a:highlight>
                  <a:srgbClr val="FFFFFF"/>
                </a:highlight>
                <a:latin typeface="Noto Sans"/>
                <a:ea typeface="Noto Sans"/>
                <a:cs typeface="Noto Sans"/>
                <a:sym typeface="Noto Sans"/>
              </a:rPr>
              <a:t>Sexuality and gender are essential parts of all of us</a:t>
            </a:r>
            <a:endParaRPr sz="2400" dirty="0">
              <a:solidFill>
                <a:schemeClr val="dk1"/>
              </a:solidFill>
              <a:highlight>
                <a:srgbClr val="FFFFFF"/>
              </a:highlight>
              <a:latin typeface="Noto Sans"/>
              <a:ea typeface="Noto Sans"/>
              <a:cs typeface="Noto Sans"/>
              <a:sym typeface="Noto Sans"/>
            </a:endParaRPr>
          </a:p>
          <a:p>
            <a:pPr marL="457200" marR="32475" lvl="0" indent="-342900" algn="l" rtl="0">
              <a:lnSpc>
                <a:spcPct val="115000"/>
              </a:lnSpc>
              <a:spcBef>
                <a:spcPts val="1000"/>
              </a:spcBef>
              <a:spcAft>
                <a:spcPts val="0"/>
              </a:spcAft>
              <a:buClr>
                <a:srgbClr val="FFCA34"/>
              </a:buClr>
              <a:buSzPts val="1800"/>
              <a:buFont typeface="Noto Sans"/>
              <a:buChar char="●"/>
            </a:pPr>
            <a:r>
              <a:rPr lang="en-GB" sz="2400" dirty="0">
                <a:solidFill>
                  <a:schemeClr val="dk1"/>
                </a:solidFill>
                <a:highlight>
                  <a:srgbClr val="FFFFFF"/>
                </a:highlight>
                <a:latin typeface="Noto Sans"/>
                <a:ea typeface="Noto Sans"/>
                <a:cs typeface="Noto Sans"/>
                <a:sym typeface="Noto Sans"/>
              </a:rPr>
              <a:t>Imagine growing up feeling like an outsider</a:t>
            </a:r>
            <a:endParaRPr sz="2400" dirty="0">
              <a:solidFill>
                <a:schemeClr val="dk1"/>
              </a:solidFill>
              <a:highlight>
                <a:srgbClr val="FFFFFF"/>
              </a:highlight>
              <a:latin typeface="Noto Sans"/>
              <a:ea typeface="Noto Sans"/>
              <a:cs typeface="Noto Sans"/>
              <a:sym typeface="Noto Sans"/>
            </a:endParaRPr>
          </a:p>
          <a:p>
            <a:pPr marL="457200" marR="32475" lvl="0" indent="-342900" algn="l" rtl="0">
              <a:lnSpc>
                <a:spcPct val="115000"/>
              </a:lnSpc>
              <a:spcBef>
                <a:spcPts val="1000"/>
              </a:spcBef>
              <a:spcAft>
                <a:spcPts val="0"/>
              </a:spcAft>
              <a:buClr>
                <a:srgbClr val="26D07C"/>
              </a:buClr>
              <a:buSzPts val="1800"/>
              <a:buFont typeface="Noto Sans"/>
              <a:buChar char="●"/>
            </a:pPr>
            <a:r>
              <a:rPr lang="en-GB" sz="2400" dirty="0">
                <a:solidFill>
                  <a:schemeClr val="dk1"/>
                </a:solidFill>
                <a:highlight>
                  <a:srgbClr val="FFFFFF"/>
                </a:highlight>
                <a:latin typeface="Noto Sans"/>
                <a:ea typeface="Noto Sans"/>
                <a:cs typeface="Noto Sans"/>
                <a:sym typeface="Noto Sans"/>
              </a:rPr>
              <a:t>Anti-LGBT+ bullying is as destructive as other bullying</a:t>
            </a:r>
            <a:endParaRPr sz="2400" dirty="0">
              <a:solidFill>
                <a:schemeClr val="dk1"/>
              </a:solidFill>
              <a:highlight>
                <a:srgbClr val="FFFFFF"/>
              </a:highlight>
              <a:latin typeface="Noto Sans"/>
              <a:ea typeface="Noto Sans"/>
              <a:cs typeface="Noto Sans"/>
              <a:sym typeface="Noto Sans"/>
            </a:endParaRPr>
          </a:p>
          <a:p>
            <a:pPr marL="457200" marR="32475" lvl="0" indent="-342900" algn="l" rtl="0">
              <a:lnSpc>
                <a:spcPct val="115000"/>
              </a:lnSpc>
              <a:spcBef>
                <a:spcPts val="1000"/>
              </a:spcBef>
              <a:spcAft>
                <a:spcPts val="1000"/>
              </a:spcAft>
              <a:buClr>
                <a:srgbClr val="0FCCF0"/>
              </a:buClr>
              <a:buSzPts val="1800"/>
              <a:buFont typeface="Noto Sans"/>
              <a:buChar char="●"/>
            </a:pPr>
            <a:r>
              <a:rPr lang="en-GB" sz="2400" dirty="0" smtClean="0">
                <a:solidFill>
                  <a:schemeClr val="dk1"/>
                </a:solidFill>
                <a:highlight>
                  <a:srgbClr val="FFFFFF"/>
                </a:highlight>
                <a:latin typeface="Noto Sans"/>
                <a:ea typeface="Noto Sans"/>
                <a:cs typeface="Noto Sans"/>
                <a:sym typeface="Noto Sans"/>
              </a:rPr>
              <a:t>YOU can </a:t>
            </a:r>
            <a:r>
              <a:rPr lang="en-GB" sz="2400" dirty="0">
                <a:solidFill>
                  <a:schemeClr val="dk1"/>
                </a:solidFill>
                <a:highlight>
                  <a:srgbClr val="FFFFFF"/>
                </a:highlight>
                <a:latin typeface="Noto Sans"/>
                <a:ea typeface="Noto Sans"/>
                <a:cs typeface="Noto Sans"/>
                <a:sym typeface="Noto Sans"/>
              </a:rPr>
              <a:t>make a huge difference</a:t>
            </a:r>
            <a:endParaRPr sz="2400" dirty="0">
              <a:solidFill>
                <a:schemeClr val="dk1"/>
              </a:solidFill>
              <a:highlight>
                <a:srgbClr val="FFFFFF"/>
              </a:highlight>
              <a:latin typeface="Noto Sans"/>
              <a:ea typeface="Noto Sans"/>
              <a:cs typeface="Noto Sans"/>
              <a:sym typeface="Noto Sans"/>
            </a:endParaRPr>
          </a:p>
        </p:txBody>
      </p:sp>
    </p:spTree>
    <p:extLst>
      <p:ext uri="{BB962C8B-B14F-4D97-AF65-F5344CB8AC3E}">
        <p14:creationId xmlns:p14="http://schemas.microsoft.com/office/powerpoint/2010/main" val="23807133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590" y="5949280"/>
            <a:ext cx="9144000"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630" y="-99391"/>
            <a:ext cx="9177881" cy="2016224"/>
          </a:xfrm>
          <a:prstGeom prst="rect">
            <a:avLst/>
          </a:prstGeom>
          <a:solidFill>
            <a:srgbClr val="123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260648"/>
            <a:ext cx="4990934" cy="1414324"/>
          </a:xfrm>
          <a:prstGeom prst="rect">
            <a:avLst/>
          </a:prstGeom>
        </p:spPr>
      </p:pic>
      <p:grpSp>
        <p:nvGrpSpPr>
          <p:cNvPr id="15" name="Group 14"/>
          <p:cNvGrpSpPr/>
          <p:nvPr/>
        </p:nvGrpSpPr>
        <p:grpSpPr>
          <a:xfrm>
            <a:off x="505004" y="5755061"/>
            <a:ext cx="8099444" cy="1058315"/>
            <a:chOff x="389267" y="5634700"/>
            <a:chExt cx="8099444" cy="1058315"/>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267" y="5640279"/>
              <a:ext cx="1052736" cy="1052736"/>
            </a:xfrm>
            <a:prstGeom prst="rect">
              <a:avLst/>
            </a:prstGeom>
          </p:spPr>
        </p:pic>
        <p:grpSp>
          <p:nvGrpSpPr>
            <p:cNvPr id="14" name="Group 13"/>
            <p:cNvGrpSpPr/>
            <p:nvPr/>
          </p:nvGrpSpPr>
          <p:grpSpPr>
            <a:xfrm>
              <a:off x="1571275" y="5634700"/>
              <a:ext cx="6917436" cy="1058315"/>
              <a:chOff x="1571275" y="5634700"/>
              <a:chExt cx="6917436" cy="1058315"/>
            </a:xfrm>
          </p:grpSpPr>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1275" y="5640279"/>
                <a:ext cx="1052736" cy="105273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53283" y="5640279"/>
                <a:ext cx="1052736" cy="1052736"/>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23956" y="5640279"/>
                <a:ext cx="1052736" cy="1052736"/>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94629" y="5640279"/>
                <a:ext cx="1052736" cy="1052736"/>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65302" y="5640279"/>
                <a:ext cx="1052736" cy="1052736"/>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35975" y="5634700"/>
                <a:ext cx="1052736" cy="1052736"/>
              </a:xfrm>
              <a:prstGeom prst="rect">
                <a:avLst/>
              </a:prstGeom>
            </p:spPr>
          </p:pic>
        </p:grpSp>
      </p:grpSp>
      <p:sp>
        <p:nvSpPr>
          <p:cNvPr id="16" name="TextBox 15"/>
          <p:cNvSpPr txBox="1"/>
          <p:nvPr/>
        </p:nvSpPr>
        <p:spPr>
          <a:xfrm>
            <a:off x="5736734" y="244535"/>
            <a:ext cx="2865749" cy="1446550"/>
          </a:xfrm>
          <a:prstGeom prst="rect">
            <a:avLst/>
          </a:prstGeom>
          <a:noFill/>
        </p:spPr>
        <p:txBody>
          <a:bodyPr wrap="square" rtlCol="0">
            <a:spAutoFit/>
          </a:bodyPr>
          <a:lstStyle/>
          <a:p>
            <a:pPr algn="ctr"/>
            <a:r>
              <a:rPr lang="en-GB" sz="4400" dirty="0" smtClean="0">
                <a:solidFill>
                  <a:srgbClr val="FF0000"/>
                </a:solidFill>
              </a:rPr>
              <a:t>Life Skills &amp; Wellbeing</a:t>
            </a:r>
            <a:endParaRPr lang="en-GB" sz="4400" dirty="0">
              <a:solidFill>
                <a:srgbClr val="FF0000"/>
              </a:solidFill>
            </a:endParaRPr>
          </a:p>
        </p:txBody>
      </p:sp>
      <p:sp>
        <p:nvSpPr>
          <p:cNvPr id="17" name="Google Shape;221;p33"/>
          <p:cNvSpPr txBox="1"/>
          <p:nvPr/>
        </p:nvSpPr>
        <p:spPr>
          <a:xfrm>
            <a:off x="539354" y="2164187"/>
            <a:ext cx="7969500" cy="554100"/>
          </a:xfrm>
          <a:prstGeom prst="rect">
            <a:avLst/>
          </a:prstGeom>
          <a:noFill/>
          <a:ln>
            <a:noFill/>
          </a:ln>
        </p:spPr>
        <p:txBody>
          <a:bodyPr spcFirstLastPara="1" wrap="square" lIns="68575" tIns="68575" rIns="68575" bIns="68575" anchor="ctr" anchorCtr="0">
            <a:spAutoFit/>
          </a:bodyPr>
          <a:lstStyle/>
          <a:p>
            <a:pPr marL="0" lvl="0" indent="0" algn="l" rtl="0">
              <a:lnSpc>
                <a:spcPct val="90000"/>
              </a:lnSpc>
              <a:spcBef>
                <a:spcPts val="0"/>
              </a:spcBef>
              <a:spcAft>
                <a:spcPts val="0"/>
              </a:spcAft>
              <a:buNone/>
            </a:pPr>
            <a:r>
              <a:rPr lang="en-GB" sz="3000" b="1" dirty="0">
                <a:solidFill>
                  <a:schemeClr val="dk1"/>
                </a:solidFill>
                <a:latin typeface="Noto Sans"/>
                <a:ea typeface="Noto Sans"/>
                <a:cs typeface="Noto Sans"/>
                <a:sym typeface="Noto Sans"/>
              </a:rPr>
              <a:t>If you know you’re LGBT+</a:t>
            </a:r>
            <a:endParaRPr sz="3000" b="1" dirty="0">
              <a:solidFill>
                <a:schemeClr val="dk1"/>
              </a:solidFill>
              <a:latin typeface="Noto Sans"/>
              <a:ea typeface="Noto Sans"/>
              <a:cs typeface="Noto Sans"/>
              <a:sym typeface="Noto Sans"/>
            </a:endParaRPr>
          </a:p>
        </p:txBody>
      </p:sp>
      <p:sp>
        <p:nvSpPr>
          <p:cNvPr id="18" name="Google Shape;220;p33"/>
          <p:cNvSpPr txBox="1"/>
          <p:nvPr/>
        </p:nvSpPr>
        <p:spPr>
          <a:xfrm>
            <a:off x="176493" y="2871543"/>
            <a:ext cx="8779136" cy="2821255"/>
          </a:xfrm>
          <a:prstGeom prst="rect">
            <a:avLst/>
          </a:prstGeom>
          <a:noFill/>
          <a:ln>
            <a:noFill/>
          </a:ln>
        </p:spPr>
        <p:txBody>
          <a:bodyPr spcFirstLastPara="1" wrap="square" lIns="91425" tIns="91425" rIns="91425" bIns="91425" anchor="t" anchorCtr="0">
            <a:spAutoFit/>
          </a:bodyPr>
          <a:lstStyle/>
          <a:p>
            <a:pPr marL="457200" marR="32475" lvl="0" indent="-342900" algn="l" rtl="0">
              <a:lnSpc>
                <a:spcPct val="115000"/>
              </a:lnSpc>
              <a:spcBef>
                <a:spcPts val="0"/>
              </a:spcBef>
              <a:spcAft>
                <a:spcPts val="0"/>
              </a:spcAft>
              <a:buClr>
                <a:srgbClr val="FF5047"/>
              </a:buClr>
              <a:buSzPts val="1800"/>
              <a:buFont typeface="Noto Sans"/>
              <a:buChar char="●"/>
            </a:pPr>
            <a:r>
              <a:rPr lang="en-GB" sz="2400" dirty="0">
                <a:solidFill>
                  <a:schemeClr val="dk1"/>
                </a:solidFill>
                <a:highlight>
                  <a:srgbClr val="FFFFFF"/>
                </a:highlight>
                <a:latin typeface="Noto Sans"/>
                <a:ea typeface="Noto Sans"/>
                <a:cs typeface="Noto Sans"/>
                <a:sym typeface="Noto Sans"/>
              </a:rPr>
              <a:t>If you’re having a rough time now, things get better</a:t>
            </a:r>
            <a:endParaRPr sz="2400" dirty="0">
              <a:solidFill>
                <a:schemeClr val="dk1"/>
              </a:solidFill>
              <a:highlight>
                <a:srgbClr val="FFFFFF"/>
              </a:highlight>
              <a:latin typeface="Noto Sans"/>
              <a:ea typeface="Noto Sans"/>
              <a:cs typeface="Noto Sans"/>
              <a:sym typeface="Noto Sans"/>
            </a:endParaRPr>
          </a:p>
          <a:p>
            <a:pPr marL="457200" marR="32475" lvl="0" indent="-342900" algn="l" rtl="0">
              <a:lnSpc>
                <a:spcPct val="115000"/>
              </a:lnSpc>
              <a:spcBef>
                <a:spcPts val="1000"/>
              </a:spcBef>
              <a:spcAft>
                <a:spcPts val="0"/>
              </a:spcAft>
              <a:buClr>
                <a:srgbClr val="FFCA34"/>
              </a:buClr>
              <a:buSzPts val="1800"/>
              <a:buFont typeface="Noto Sans"/>
              <a:buChar char="●"/>
            </a:pPr>
            <a:r>
              <a:rPr lang="en-GB" sz="2400" dirty="0">
                <a:solidFill>
                  <a:schemeClr val="dk1"/>
                </a:solidFill>
                <a:highlight>
                  <a:srgbClr val="FFFFFF"/>
                </a:highlight>
                <a:latin typeface="Noto Sans"/>
                <a:ea typeface="Noto Sans"/>
                <a:cs typeface="Noto Sans"/>
                <a:sym typeface="Noto Sans"/>
              </a:rPr>
              <a:t>There’s no one way of being LGBT+</a:t>
            </a:r>
            <a:endParaRPr sz="2400" dirty="0">
              <a:solidFill>
                <a:schemeClr val="dk1"/>
              </a:solidFill>
              <a:highlight>
                <a:srgbClr val="FFFFFF"/>
              </a:highlight>
              <a:latin typeface="Noto Sans"/>
              <a:ea typeface="Noto Sans"/>
              <a:cs typeface="Noto Sans"/>
              <a:sym typeface="Noto Sans"/>
            </a:endParaRPr>
          </a:p>
          <a:p>
            <a:pPr marL="457200" marR="32475" lvl="0" indent="-342900" algn="l" rtl="0">
              <a:lnSpc>
                <a:spcPct val="115000"/>
              </a:lnSpc>
              <a:spcBef>
                <a:spcPts val="1000"/>
              </a:spcBef>
              <a:spcAft>
                <a:spcPts val="0"/>
              </a:spcAft>
              <a:buClr>
                <a:srgbClr val="26D07C"/>
              </a:buClr>
              <a:buSzPts val="1800"/>
              <a:buFont typeface="Noto Sans"/>
              <a:buChar char="●"/>
            </a:pPr>
            <a:r>
              <a:rPr lang="en-GB" sz="2400" dirty="0">
                <a:solidFill>
                  <a:schemeClr val="dk1"/>
                </a:solidFill>
                <a:highlight>
                  <a:srgbClr val="FFFFFF"/>
                </a:highlight>
                <a:latin typeface="Noto Sans"/>
                <a:ea typeface="Noto Sans"/>
                <a:cs typeface="Noto Sans"/>
                <a:sym typeface="Noto Sans"/>
              </a:rPr>
              <a:t>It won’t hold you back from having an awesome life</a:t>
            </a:r>
            <a:endParaRPr sz="2400" dirty="0">
              <a:solidFill>
                <a:schemeClr val="dk1"/>
              </a:solidFill>
              <a:highlight>
                <a:srgbClr val="FFFFFF"/>
              </a:highlight>
              <a:latin typeface="Noto Sans"/>
              <a:ea typeface="Noto Sans"/>
              <a:cs typeface="Noto Sans"/>
              <a:sym typeface="Noto Sans"/>
            </a:endParaRPr>
          </a:p>
          <a:p>
            <a:pPr marL="457200" marR="32475" lvl="0" indent="-342900" algn="l" rtl="0">
              <a:lnSpc>
                <a:spcPct val="115000"/>
              </a:lnSpc>
              <a:spcBef>
                <a:spcPts val="1000"/>
              </a:spcBef>
              <a:spcAft>
                <a:spcPts val="1000"/>
              </a:spcAft>
              <a:buClr>
                <a:srgbClr val="0FCCF0"/>
              </a:buClr>
              <a:buSzPts val="1800"/>
              <a:buFont typeface="Noto Sans"/>
              <a:buChar char="●"/>
            </a:pPr>
            <a:r>
              <a:rPr lang="en-GB" sz="2400" dirty="0">
                <a:solidFill>
                  <a:schemeClr val="dk1"/>
                </a:solidFill>
                <a:highlight>
                  <a:srgbClr val="FFFFFF"/>
                </a:highlight>
                <a:latin typeface="Noto Sans"/>
                <a:ea typeface="Noto Sans"/>
                <a:cs typeface="Noto Sans"/>
                <a:sym typeface="Noto Sans"/>
              </a:rPr>
              <a:t>You are not alone – reach out for support at school and/or from helplines</a:t>
            </a:r>
            <a:endParaRPr sz="2400" dirty="0">
              <a:solidFill>
                <a:schemeClr val="dk1"/>
              </a:solidFill>
              <a:highlight>
                <a:srgbClr val="FFFFFF"/>
              </a:highlight>
              <a:latin typeface="Noto Sans"/>
              <a:ea typeface="Noto Sans"/>
              <a:cs typeface="Noto Sans"/>
              <a:sym typeface="Noto Sans"/>
            </a:endParaRPr>
          </a:p>
        </p:txBody>
      </p:sp>
    </p:spTree>
    <p:extLst>
      <p:ext uri="{BB962C8B-B14F-4D97-AF65-F5344CB8AC3E}">
        <p14:creationId xmlns:p14="http://schemas.microsoft.com/office/powerpoint/2010/main" val="4977059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590" y="5949280"/>
            <a:ext cx="9144000"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630" y="-99391"/>
            <a:ext cx="9177881" cy="2016224"/>
          </a:xfrm>
          <a:prstGeom prst="rect">
            <a:avLst/>
          </a:prstGeom>
          <a:solidFill>
            <a:srgbClr val="123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260648"/>
            <a:ext cx="4990934" cy="1414324"/>
          </a:xfrm>
          <a:prstGeom prst="rect">
            <a:avLst/>
          </a:prstGeom>
        </p:spPr>
      </p:pic>
      <p:grpSp>
        <p:nvGrpSpPr>
          <p:cNvPr id="15" name="Group 14"/>
          <p:cNvGrpSpPr/>
          <p:nvPr/>
        </p:nvGrpSpPr>
        <p:grpSpPr>
          <a:xfrm>
            <a:off x="505004" y="5755061"/>
            <a:ext cx="8099444" cy="1058315"/>
            <a:chOff x="389267" y="5634700"/>
            <a:chExt cx="8099444" cy="1058315"/>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267" y="5640279"/>
              <a:ext cx="1052736" cy="1052736"/>
            </a:xfrm>
            <a:prstGeom prst="rect">
              <a:avLst/>
            </a:prstGeom>
          </p:spPr>
        </p:pic>
        <p:grpSp>
          <p:nvGrpSpPr>
            <p:cNvPr id="14" name="Group 13"/>
            <p:cNvGrpSpPr/>
            <p:nvPr/>
          </p:nvGrpSpPr>
          <p:grpSpPr>
            <a:xfrm>
              <a:off x="1571275" y="5634700"/>
              <a:ext cx="6917436" cy="1058315"/>
              <a:chOff x="1571275" y="5634700"/>
              <a:chExt cx="6917436" cy="1058315"/>
            </a:xfrm>
          </p:grpSpPr>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1275" y="5640279"/>
                <a:ext cx="1052736" cy="105273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53283" y="5640279"/>
                <a:ext cx="1052736" cy="1052736"/>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23956" y="5640279"/>
                <a:ext cx="1052736" cy="1052736"/>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94629" y="5640279"/>
                <a:ext cx="1052736" cy="1052736"/>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65302" y="5640279"/>
                <a:ext cx="1052736" cy="1052736"/>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35975" y="5634700"/>
                <a:ext cx="1052736" cy="1052736"/>
              </a:xfrm>
              <a:prstGeom prst="rect">
                <a:avLst/>
              </a:prstGeom>
            </p:spPr>
          </p:pic>
        </p:grpSp>
      </p:grpSp>
      <p:sp>
        <p:nvSpPr>
          <p:cNvPr id="16" name="TextBox 15"/>
          <p:cNvSpPr txBox="1"/>
          <p:nvPr/>
        </p:nvSpPr>
        <p:spPr>
          <a:xfrm>
            <a:off x="5736734" y="244535"/>
            <a:ext cx="2865749" cy="1446550"/>
          </a:xfrm>
          <a:prstGeom prst="rect">
            <a:avLst/>
          </a:prstGeom>
          <a:noFill/>
        </p:spPr>
        <p:txBody>
          <a:bodyPr wrap="square" rtlCol="0">
            <a:spAutoFit/>
          </a:bodyPr>
          <a:lstStyle/>
          <a:p>
            <a:pPr algn="ctr"/>
            <a:r>
              <a:rPr lang="en-GB" sz="4400" dirty="0" smtClean="0">
                <a:solidFill>
                  <a:srgbClr val="FF0000"/>
                </a:solidFill>
              </a:rPr>
              <a:t>Life Skills &amp; Wellbeing</a:t>
            </a:r>
            <a:endParaRPr lang="en-GB" sz="4400" dirty="0">
              <a:solidFill>
                <a:srgbClr val="FF0000"/>
              </a:solidFill>
            </a:endParaRPr>
          </a:p>
        </p:txBody>
      </p:sp>
      <p:sp>
        <p:nvSpPr>
          <p:cNvPr id="17" name="Google Shape;232;p35"/>
          <p:cNvSpPr txBox="1"/>
          <p:nvPr/>
        </p:nvSpPr>
        <p:spPr>
          <a:xfrm>
            <a:off x="2869020" y="2079854"/>
            <a:ext cx="7969500" cy="554100"/>
          </a:xfrm>
          <a:prstGeom prst="rect">
            <a:avLst/>
          </a:prstGeom>
          <a:noFill/>
          <a:ln>
            <a:noFill/>
          </a:ln>
        </p:spPr>
        <p:txBody>
          <a:bodyPr spcFirstLastPara="1" wrap="square" lIns="68575" tIns="68575" rIns="68575" bIns="68575" anchor="ctr" anchorCtr="0">
            <a:spAutoFit/>
          </a:bodyPr>
          <a:lstStyle/>
          <a:p>
            <a:pPr marL="0" lvl="0" indent="0" algn="l" rtl="0">
              <a:lnSpc>
                <a:spcPct val="90000"/>
              </a:lnSpc>
              <a:spcBef>
                <a:spcPts val="0"/>
              </a:spcBef>
              <a:spcAft>
                <a:spcPts val="0"/>
              </a:spcAft>
              <a:buNone/>
            </a:pPr>
            <a:r>
              <a:rPr lang="en-GB" sz="3000" b="1">
                <a:solidFill>
                  <a:schemeClr val="dk1"/>
                </a:solidFill>
                <a:latin typeface="Noto Sans"/>
                <a:ea typeface="Noto Sans"/>
                <a:cs typeface="Noto Sans"/>
                <a:sym typeface="Noto Sans"/>
              </a:rPr>
              <a:t>Who can I talk to?</a:t>
            </a:r>
            <a:endParaRPr sz="3000" b="1">
              <a:solidFill>
                <a:schemeClr val="dk1"/>
              </a:solidFill>
              <a:latin typeface="Noto Sans"/>
              <a:ea typeface="Noto Sans"/>
              <a:cs typeface="Noto Sans"/>
              <a:sym typeface="Noto Sans"/>
            </a:endParaRPr>
          </a:p>
        </p:txBody>
      </p:sp>
      <p:sp>
        <p:nvSpPr>
          <p:cNvPr id="18" name="Google Shape;231;p35"/>
          <p:cNvSpPr txBox="1"/>
          <p:nvPr/>
        </p:nvSpPr>
        <p:spPr>
          <a:xfrm>
            <a:off x="593124" y="1736486"/>
            <a:ext cx="7983022" cy="3440399"/>
          </a:xfrm>
          <a:prstGeom prst="rect">
            <a:avLst/>
          </a:prstGeom>
          <a:noFill/>
          <a:ln>
            <a:noFill/>
          </a:ln>
        </p:spPr>
        <p:txBody>
          <a:bodyPr spcFirstLastPara="1" wrap="square" lIns="91425" tIns="91425" rIns="91425" bIns="91425" anchor="t" anchorCtr="0">
            <a:spAutoFit/>
          </a:bodyPr>
          <a:lstStyle/>
          <a:p>
            <a:pPr marL="0" marR="32475" lvl="0" indent="0" algn="l" rtl="0">
              <a:lnSpc>
                <a:spcPct val="115000"/>
              </a:lnSpc>
              <a:spcBef>
                <a:spcPts val="1000"/>
              </a:spcBef>
              <a:spcAft>
                <a:spcPts val="0"/>
              </a:spcAft>
              <a:buNone/>
            </a:pPr>
            <a:endParaRPr lang="en-GB" sz="1800" dirty="0" smtClean="0">
              <a:solidFill>
                <a:schemeClr val="dk1"/>
              </a:solidFill>
              <a:latin typeface="Noto Sans"/>
              <a:ea typeface="Noto Sans"/>
              <a:cs typeface="Noto Sans"/>
              <a:sym typeface="Noto Sans"/>
            </a:endParaRPr>
          </a:p>
          <a:p>
            <a:pPr marL="0" marR="32475" lvl="0" indent="0" algn="l" rtl="0">
              <a:lnSpc>
                <a:spcPct val="115000"/>
              </a:lnSpc>
              <a:spcBef>
                <a:spcPts val="1000"/>
              </a:spcBef>
              <a:spcAft>
                <a:spcPts val="0"/>
              </a:spcAft>
              <a:buNone/>
            </a:pPr>
            <a:endParaRPr sz="1800" dirty="0">
              <a:solidFill>
                <a:schemeClr val="dk1"/>
              </a:solidFill>
              <a:latin typeface="Noto Sans"/>
              <a:ea typeface="Noto Sans"/>
              <a:cs typeface="Noto Sans"/>
              <a:sym typeface="Noto Sans"/>
            </a:endParaRPr>
          </a:p>
          <a:p>
            <a:pPr marL="0" marR="32475" lvl="0" indent="0" algn="l" rtl="0">
              <a:lnSpc>
                <a:spcPct val="115000"/>
              </a:lnSpc>
              <a:spcBef>
                <a:spcPts val="1000"/>
              </a:spcBef>
              <a:spcAft>
                <a:spcPts val="0"/>
              </a:spcAft>
              <a:buNone/>
            </a:pPr>
            <a:r>
              <a:rPr lang="en-GB" sz="1800" dirty="0">
                <a:solidFill>
                  <a:schemeClr val="dk1"/>
                </a:solidFill>
                <a:latin typeface="Noto Sans"/>
                <a:ea typeface="Noto Sans"/>
                <a:cs typeface="Noto Sans"/>
                <a:sym typeface="Noto Sans"/>
              </a:rPr>
              <a:t>Switchboard LGBT+ helpline			Childline</a:t>
            </a:r>
            <a:endParaRPr sz="1800" dirty="0">
              <a:solidFill>
                <a:schemeClr val="dk1"/>
              </a:solidFill>
              <a:latin typeface="Noto Sans"/>
              <a:ea typeface="Noto Sans"/>
              <a:cs typeface="Noto Sans"/>
              <a:sym typeface="Noto Sans"/>
            </a:endParaRPr>
          </a:p>
          <a:p>
            <a:pPr marL="0" marR="32475" lvl="0" indent="0" algn="l" rtl="0">
              <a:lnSpc>
                <a:spcPct val="115000"/>
              </a:lnSpc>
              <a:spcBef>
                <a:spcPts val="1000"/>
              </a:spcBef>
              <a:spcAft>
                <a:spcPts val="0"/>
              </a:spcAft>
              <a:buNone/>
            </a:pPr>
            <a:endParaRPr sz="1800" dirty="0">
              <a:solidFill>
                <a:schemeClr val="dk1"/>
              </a:solidFill>
              <a:latin typeface="Noto Sans"/>
              <a:ea typeface="Noto Sans"/>
              <a:cs typeface="Noto Sans"/>
              <a:sym typeface="Noto Sans"/>
            </a:endParaRPr>
          </a:p>
          <a:p>
            <a:pPr marL="0" marR="32475" lvl="0" indent="0" algn="l" rtl="0">
              <a:lnSpc>
                <a:spcPct val="115000"/>
              </a:lnSpc>
              <a:spcBef>
                <a:spcPts val="1000"/>
              </a:spcBef>
              <a:spcAft>
                <a:spcPts val="0"/>
              </a:spcAft>
              <a:buNone/>
            </a:pPr>
            <a:endParaRPr sz="1800" dirty="0">
              <a:solidFill>
                <a:schemeClr val="dk1"/>
              </a:solidFill>
              <a:latin typeface="Noto Sans"/>
              <a:ea typeface="Noto Sans"/>
              <a:cs typeface="Noto Sans"/>
              <a:sym typeface="Noto Sans"/>
            </a:endParaRPr>
          </a:p>
          <a:p>
            <a:pPr marL="0" marR="32475" lvl="0" indent="0" algn="l" rtl="0">
              <a:lnSpc>
                <a:spcPct val="115000"/>
              </a:lnSpc>
              <a:spcBef>
                <a:spcPts val="1000"/>
              </a:spcBef>
              <a:spcAft>
                <a:spcPts val="0"/>
              </a:spcAft>
              <a:buNone/>
            </a:pPr>
            <a:endParaRPr sz="1800" dirty="0">
              <a:solidFill>
                <a:schemeClr val="dk1"/>
              </a:solidFill>
              <a:latin typeface="Noto Sans"/>
              <a:ea typeface="Noto Sans"/>
              <a:cs typeface="Noto Sans"/>
              <a:sym typeface="Noto Sans"/>
            </a:endParaRPr>
          </a:p>
          <a:p>
            <a:pPr marL="0" marR="32475" lvl="0" indent="0" algn="l" rtl="0">
              <a:lnSpc>
                <a:spcPct val="115000"/>
              </a:lnSpc>
              <a:spcBef>
                <a:spcPts val="1000"/>
              </a:spcBef>
              <a:spcAft>
                <a:spcPts val="1000"/>
              </a:spcAft>
              <a:buNone/>
            </a:pPr>
            <a:r>
              <a:rPr lang="en-GB" sz="1800" dirty="0">
                <a:solidFill>
                  <a:schemeClr val="dk1"/>
                </a:solidFill>
                <a:latin typeface="Noto Sans"/>
                <a:ea typeface="Noto Sans"/>
                <a:cs typeface="Noto Sans"/>
                <a:sym typeface="Noto Sans"/>
              </a:rPr>
              <a:t>Brook help and advice				The Mix help and advice</a:t>
            </a:r>
            <a:endParaRPr sz="1800" dirty="0">
              <a:solidFill>
                <a:schemeClr val="dk1"/>
              </a:solidFill>
              <a:latin typeface="Noto Sans"/>
              <a:ea typeface="Noto Sans"/>
              <a:cs typeface="Noto Sans"/>
              <a:sym typeface="Noto Sans"/>
            </a:endParaRPr>
          </a:p>
        </p:txBody>
      </p:sp>
      <p:pic>
        <p:nvPicPr>
          <p:cNvPr id="19" name="Google Shape;233;p35" title="Switchboard LGBT+ helpine "/>
          <p:cNvPicPr preferRelativeResize="0"/>
          <p:nvPr/>
        </p:nvPicPr>
        <p:blipFill>
          <a:blip r:embed="rId11">
            <a:alphaModFix/>
          </a:blip>
          <a:stretch>
            <a:fillRect/>
          </a:stretch>
        </p:blipFill>
        <p:spPr>
          <a:xfrm>
            <a:off x="682846" y="3159635"/>
            <a:ext cx="2234156" cy="1052396"/>
          </a:xfrm>
          <a:prstGeom prst="rect">
            <a:avLst/>
          </a:prstGeom>
          <a:noFill/>
          <a:ln>
            <a:noFill/>
          </a:ln>
        </p:spPr>
      </p:pic>
      <p:pic>
        <p:nvPicPr>
          <p:cNvPr id="20" name="Google Shape;234;p35" title="Brooke"/>
          <p:cNvPicPr preferRelativeResize="0"/>
          <p:nvPr/>
        </p:nvPicPr>
        <p:blipFill>
          <a:blip r:embed="rId12">
            <a:alphaModFix/>
          </a:blip>
          <a:stretch>
            <a:fillRect/>
          </a:stretch>
        </p:blipFill>
        <p:spPr>
          <a:xfrm>
            <a:off x="682846" y="4991354"/>
            <a:ext cx="1858606" cy="732178"/>
          </a:xfrm>
          <a:prstGeom prst="rect">
            <a:avLst/>
          </a:prstGeom>
          <a:noFill/>
          <a:ln>
            <a:noFill/>
          </a:ln>
        </p:spPr>
      </p:pic>
      <p:pic>
        <p:nvPicPr>
          <p:cNvPr id="21" name="Google Shape;235;p35" title="The Mix help and advice"/>
          <p:cNvPicPr preferRelativeResize="0"/>
          <p:nvPr/>
        </p:nvPicPr>
        <p:blipFill>
          <a:blip r:embed="rId13">
            <a:alphaModFix/>
          </a:blip>
          <a:stretch>
            <a:fillRect/>
          </a:stretch>
        </p:blipFill>
        <p:spPr>
          <a:xfrm>
            <a:off x="4755421" y="5077576"/>
            <a:ext cx="1858606" cy="559735"/>
          </a:xfrm>
          <a:prstGeom prst="rect">
            <a:avLst/>
          </a:prstGeom>
          <a:noFill/>
          <a:ln>
            <a:noFill/>
          </a:ln>
        </p:spPr>
      </p:pic>
      <p:pic>
        <p:nvPicPr>
          <p:cNvPr id="22" name="Google Shape;236;p35"/>
          <p:cNvPicPr preferRelativeResize="0"/>
          <p:nvPr/>
        </p:nvPicPr>
        <p:blipFill>
          <a:blip r:embed="rId14">
            <a:alphaModFix/>
          </a:blip>
          <a:stretch>
            <a:fillRect/>
          </a:stretch>
        </p:blipFill>
        <p:spPr>
          <a:xfrm>
            <a:off x="4755421" y="3217709"/>
            <a:ext cx="3344801" cy="936250"/>
          </a:xfrm>
          <a:prstGeom prst="rect">
            <a:avLst/>
          </a:prstGeom>
          <a:noFill/>
          <a:ln>
            <a:noFill/>
          </a:ln>
        </p:spPr>
      </p:pic>
    </p:spTree>
    <p:extLst>
      <p:ext uri="{BB962C8B-B14F-4D97-AF65-F5344CB8AC3E}">
        <p14:creationId xmlns:p14="http://schemas.microsoft.com/office/powerpoint/2010/main" val="9928330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590" y="5949280"/>
            <a:ext cx="9144000"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630" y="-99391"/>
            <a:ext cx="9177881" cy="2016224"/>
          </a:xfrm>
          <a:prstGeom prst="rect">
            <a:avLst/>
          </a:prstGeom>
          <a:solidFill>
            <a:srgbClr val="123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260648"/>
            <a:ext cx="4990934" cy="1414324"/>
          </a:xfrm>
          <a:prstGeom prst="rect">
            <a:avLst/>
          </a:prstGeom>
        </p:spPr>
      </p:pic>
      <p:grpSp>
        <p:nvGrpSpPr>
          <p:cNvPr id="15" name="Group 14"/>
          <p:cNvGrpSpPr/>
          <p:nvPr/>
        </p:nvGrpSpPr>
        <p:grpSpPr>
          <a:xfrm>
            <a:off x="505004" y="5755061"/>
            <a:ext cx="8099444" cy="1058315"/>
            <a:chOff x="389267" y="5634700"/>
            <a:chExt cx="8099444" cy="1058315"/>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267" y="5640279"/>
              <a:ext cx="1052736" cy="1052736"/>
            </a:xfrm>
            <a:prstGeom prst="rect">
              <a:avLst/>
            </a:prstGeom>
          </p:spPr>
        </p:pic>
        <p:grpSp>
          <p:nvGrpSpPr>
            <p:cNvPr id="14" name="Group 13"/>
            <p:cNvGrpSpPr/>
            <p:nvPr/>
          </p:nvGrpSpPr>
          <p:grpSpPr>
            <a:xfrm>
              <a:off x="1571275" y="5634700"/>
              <a:ext cx="6917436" cy="1058315"/>
              <a:chOff x="1571275" y="5634700"/>
              <a:chExt cx="6917436" cy="1058315"/>
            </a:xfrm>
          </p:grpSpPr>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1275" y="5640279"/>
                <a:ext cx="1052736" cy="105273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53283" y="5640279"/>
                <a:ext cx="1052736" cy="1052736"/>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23956" y="5640279"/>
                <a:ext cx="1052736" cy="1052736"/>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94629" y="5640279"/>
                <a:ext cx="1052736" cy="1052736"/>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65302" y="5640279"/>
                <a:ext cx="1052736" cy="1052736"/>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35975" y="5634700"/>
                <a:ext cx="1052736" cy="1052736"/>
              </a:xfrm>
              <a:prstGeom prst="rect">
                <a:avLst/>
              </a:prstGeom>
            </p:spPr>
          </p:pic>
        </p:grpSp>
      </p:grpSp>
      <p:sp>
        <p:nvSpPr>
          <p:cNvPr id="16" name="TextBox 15"/>
          <p:cNvSpPr txBox="1"/>
          <p:nvPr/>
        </p:nvSpPr>
        <p:spPr>
          <a:xfrm>
            <a:off x="5736734" y="244535"/>
            <a:ext cx="2865749" cy="1446550"/>
          </a:xfrm>
          <a:prstGeom prst="rect">
            <a:avLst/>
          </a:prstGeom>
          <a:noFill/>
        </p:spPr>
        <p:txBody>
          <a:bodyPr wrap="square" rtlCol="0">
            <a:spAutoFit/>
          </a:bodyPr>
          <a:lstStyle/>
          <a:p>
            <a:pPr algn="ctr"/>
            <a:r>
              <a:rPr lang="en-GB" sz="4400" dirty="0" smtClean="0">
                <a:solidFill>
                  <a:srgbClr val="FF0000"/>
                </a:solidFill>
              </a:rPr>
              <a:t>Life Skills &amp; Wellbeing</a:t>
            </a:r>
            <a:endParaRPr lang="en-GB" sz="4400" dirty="0">
              <a:solidFill>
                <a:srgbClr val="FF0000"/>
              </a:solidFill>
            </a:endParaRPr>
          </a:p>
        </p:txBody>
      </p:sp>
      <p:sp>
        <p:nvSpPr>
          <p:cNvPr id="17" name="Google Shape;232;p35"/>
          <p:cNvSpPr txBox="1"/>
          <p:nvPr/>
        </p:nvSpPr>
        <p:spPr>
          <a:xfrm>
            <a:off x="2869020" y="2079854"/>
            <a:ext cx="7969500" cy="554100"/>
          </a:xfrm>
          <a:prstGeom prst="rect">
            <a:avLst/>
          </a:prstGeom>
          <a:noFill/>
          <a:ln>
            <a:noFill/>
          </a:ln>
        </p:spPr>
        <p:txBody>
          <a:bodyPr spcFirstLastPara="1" wrap="square" lIns="68575" tIns="68575" rIns="68575" bIns="68575" anchor="ctr" anchorCtr="0">
            <a:spAutoFit/>
          </a:bodyPr>
          <a:lstStyle/>
          <a:p>
            <a:pPr marL="0" lvl="0" indent="0" algn="l" rtl="0">
              <a:lnSpc>
                <a:spcPct val="90000"/>
              </a:lnSpc>
              <a:spcBef>
                <a:spcPts val="0"/>
              </a:spcBef>
              <a:spcAft>
                <a:spcPts val="0"/>
              </a:spcAft>
              <a:buNone/>
            </a:pPr>
            <a:r>
              <a:rPr lang="en-GB" sz="3000" b="1" dirty="0">
                <a:solidFill>
                  <a:schemeClr val="dk1"/>
                </a:solidFill>
                <a:latin typeface="Noto Sans"/>
                <a:ea typeface="Noto Sans"/>
                <a:cs typeface="Noto Sans"/>
                <a:sym typeface="Noto Sans"/>
              </a:rPr>
              <a:t>Who can I talk to?</a:t>
            </a:r>
            <a:endParaRPr sz="3000" b="1" dirty="0">
              <a:solidFill>
                <a:schemeClr val="dk1"/>
              </a:solidFill>
              <a:latin typeface="Noto Sans"/>
              <a:ea typeface="Noto Sans"/>
              <a:cs typeface="Noto Sans"/>
              <a:sym typeface="Noto Sans"/>
            </a:endParaRPr>
          </a:p>
        </p:txBody>
      </p:sp>
      <p:pic>
        <p:nvPicPr>
          <p:cNvPr id="4" name="Picture 3"/>
          <p:cNvPicPr>
            <a:picLocks noChangeAspect="1"/>
          </p:cNvPicPr>
          <p:nvPr/>
        </p:nvPicPr>
        <p:blipFill>
          <a:blip r:embed="rId11"/>
          <a:stretch>
            <a:fillRect/>
          </a:stretch>
        </p:blipFill>
        <p:spPr>
          <a:xfrm>
            <a:off x="104525" y="2655569"/>
            <a:ext cx="8974090" cy="2883658"/>
          </a:xfrm>
          <a:prstGeom prst="rect">
            <a:avLst/>
          </a:prstGeom>
        </p:spPr>
      </p:pic>
    </p:spTree>
    <p:extLst>
      <p:ext uri="{BB962C8B-B14F-4D97-AF65-F5344CB8AC3E}">
        <p14:creationId xmlns:p14="http://schemas.microsoft.com/office/powerpoint/2010/main" val="11873201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oogle Shape;241;p36" title="Six multi-coloured post-it notes"/>
          <p:cNvPicPr preferRelativeResize="0"/>
          <p:nvPr/>
        </p:nvPicPr>
        <p:blipFill>
          <a:blip r:embed="rId3">
            <a:alphaModFix/>
          </a:blip>
          <a:stretch>
            <a:fillRect/>
          </a:stretch>
        </p:blipFill>
        <p:spPr>
          <a:xfrm>
            <a:off x="1862689" y="2477444"/>
            <a:ext cx="4896580" cy="3637836"/>
          </a:xfrm>
          <a:prstGeom prst="rect">
            <a:avLst/>
          </a:prstGeom>
          <a:noFill/>
          <a:ln>
            <a:noFill/>
          </a:ln>
        </p:spPr>
      </p:pic>
      <p:sp>
        <p:nvSpPr>
          <p:cNvPr id="30" name="Rectangle 29"/>
          <p:cNvSpPr/>
          <p:nvPr/>
        </p:nvSpPr>
        <p:spPr>
          <a:xfrm>
            <a:off x="4590" y="5949280"/>
            <a:ext cx="9144000"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630" y="-99391"/>
            <a:ext cx="9177881" cy="2016224"/>
          </a:xfrm>
          <a:prstGeom prst="rect">
            <a:avLst/>
          </a:prstGeom>
          <a:solidFill>
            <a:srgbClr val="123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260648"/>
            <a:ext cx="4990934" cy="1414324"/>
          </a:xfrm>
          <a:prstGeom prst="rect">
            <a:avLst/>
          </a:prstGeom>
        </p:spPr>
      </p:pic>
      <p:grpSp>
        <p:nvGrpSpPr>
          <p:cNvPr id="15" name="Group 14"/>
          <p:cNvGrpSpPr/>
          <p:nvPr/>
        </p:nvGrpSpPr>
        <p:grpSpPr>
          <a:xfrm>
            <a:off x="505004" y="5755061"/>
            <a:ext cx="8099444" cy="1058315"/>
            <a:chOff x="389267" y="5634700"/>
            <a:chExt cx="8099444" cy="1058315"/>
          </a:xfrm>
        </p:grpSpPr>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9267" y="5640279"/>
              <a:ext cx="1052736" cy="1052736"/>
            </a:xfrm>
            <a:prstGeom prst="rect">
              <a:avLst/>
            </a:prstGeom>
          </p:spPr>
        </p:pic>
        <p:grpSp>
          <p:nvGrpSpPr>
            <p:cNvPr id="14" name="Group 13"/>
            <p:cNvGrpSpPr/>
            <p:nvPr/>
          </p:nvGrpSpPr>
          <p:grpSpPr>
            <a:xfrm>
              <a:off x="1571275" y="5634700"/>
              <a:ext cx="6917436" cy="1058315"/>
              <a:chOff x="1571275" y="5634700"/>
              <a:chExt cx="6917436" cy="1058315"/>
            </a:xfrm>
          </p:grpSpPr>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71275" y="5640279"/>
                <a:ext cx="1052736" cy="1052736"/>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53283" y="5640279"/>
                <a:ext cx="1052736" cy="1052736"/>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23956" y="5640279"/>
                <a:ext cx="1052736" cy="1052736"/>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94629" y="5640279"/>
                <a:ext cx="1052736" cy="1052736"/>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65302" y="5640279"/>
                <a:ext cx="1052736" cy="1052736"/>
              </a:xfrm>
              <a:prstGeom prst="rect">
                <a:avLst/>
              </a:prstGeom>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35975" y="5634700"/>
                <a:ext cx="1052736" cy="1052736"/>
              </a:xfrm>
              <a:prstGeom prst="rect">
                <a:avLst/>
              </a:prstGeom>
            </p:spPr>
          </p:pic>
        </p:grpSp>
      </p:grpSp>
      <p:sp>
        <p:nvSpPr>
          <p:cNvPr id="16" name="TextBox 15"/>
          <p:cNvSpPr txBox="1"/>
          <p:nvPr/>
        </p:nvSpPr>
        <p:spPr>
          <a:xfrm>
            <a:off x="5736734" y="244535"/>
            <a:ext cx="2865749" cy="1446550"/>
          </a:xfrm>
          <a:prstGeom prst="rect">
            <a:avLst/>
          </a:prstGeom>
          <a:noFill/>
        </p:spPr>
        <p:txBody>
          <a:bodyPr wrap="square" rtlCol="0">
            <a:spAutoFit/>
          </a:bodyPr>
          <a:lstStyle/>
          <a:p>
            <a:pPr algn="ctr"/>
            <a:r>
              <a:rPr lang="en-GB" sz="4400" dirty="0" smtClean="0">
                <a:solidFill>
                  <a:srgbClr val="FF0000"/>
                </a:solidFill>
              </a:rPr>
              <a:t>Life Skills &amp; Wellbeing</a:t>
            </a:r>
            <a:endParaRPr lang="en-GB" sz="4400" dirty="0">
              <a:solidFill>
                <a:srgbClr val="FF0000"/>
              </a:solidFill>
            </a:endParaRPr>
          </a:p>
        </p:txBody>
      </p:sp>
      <p:sp>
        <p:nvSpPr>
          <p:cNvPr id="17" name="Google Shape;242;p36"/>
          <p:cNvSpPr txBox="1"/>
          <p:nvPr/>
        </p:nvSpPr>
        <p:spPr>
          <a:xfrm>
            <a:off x="505004" y="2051124"/>
            <a:ext cx="7969500" cy="969600"/>
          </a:xfrm>
          <a:prstGeom prst="rect">
            <a:avLst/>
          </a:prstGeom>
          <a:noFill/>
          <a:ln>
            <a:noFill/>
          </a:ln>
        </p:spPr>
        <p:txBody>
          <a:bodyPr spcFirstLastPara="1" wrap="square" lIns="68575" tIns="68575" rIns="68575" bIns="68575" anchor="ctr" anchorCtr="0">
            <a:spAutoFit/>
          </a:bodyPr>
          <a:lstStyle/>
          <a:p>
            <a:pPr marL="0" lvl="0" indent="0" algn="l" rtl="0">
              <a:lnSpc>
                <a:spcPct val="90000"/>
              </a:lnSpc>
              <a:spcBef>
                <a:spcPts val="0"/>
              </a:spcBef>
              <a:spcAft>
                <a:spcPts val="0"/>
              </a:spcAft>
              <a:buNone/>
            </a:pPr>
            <a:r>
              <a:rPr lang="en-GB" sz="3000" b="1">
                <a:solidFill>
                  <a:schemeClr val="dk1"/>
                </a:solidFill>
                <a:latin typeface="Noto Sans"/>
                <a:ea typeface="Noto Sans"/>
                <a:cs typeface="Noto Sans"/>
                <a:sym typeface="Noto Sans"/>
              </a:rPr>
              <a:t>What would you like our school to do for LGBT+ pupils?</a:t>
            </a:r>
            <a:endParaRPr sz="3000" b="1">
              <a:solidFill>
                <a:schemeClr val="dk1"/>
              </a:solidFill>
              <a:latin typeface="Noto Sans"/>
              <a:ea typeface="Noto Sans"/>
              <a:cs typeface="Noto Sans"/>
              <a:sym typeface="Noto Sans"/>
            </a:endParaRPr>
          </a:p>
        </p:txBody>
      </p:sp>
    </p:spTree>
    <p:extLst>
      <p:ext uri="{BB962C8B-B14F-4D97-AF65-F5344CB8AC3E}">
        <p14:creationId xmlns:p14="http://schemas.microsoft.com/office/powerpoint/2010/main" val="548423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590" y="5949280"/>
            <a:ext cx="9144000"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630" y="-99391"/>
            <a:ext cx="9177881" cy="2016224"/>
          </a:xfrm>
          <a:prstGeom prst="rect">
            <a:avLst/>
          </a:prstGeom>
          <a:solidFill>
            <a:srgbClr val="123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260648"/>
            <a:ext cx="4990934" cy="1414324"/>
          </a:xfrm>
          <a:prstGeom prst="rect">
            <a:avLst/>
          </a:prstGeom>
        </p:spPr>
      </p:pic>
      <p:grpSp>
        <p:nvGrpSpPr>
          <p:cNvPr id="15" name="Group 14"/>
          <p:cNvGrpSpPr/>
          <p:nvPr/>
        </p:nvGrpSpPr>
        <p:grpSpPr>
          <a:xfrm>
            <a:off x="505004" y="5755061"/>
            <a:ext cx="8099444" cy="1058315"/>
            <a:chOff x="389267" y="5634700"/>
            <a:chExt cx="8099444" cy="1058315"/>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267" y="5640279"/>
              <a:ext cx="1052736" cy="1052736"/>
            </a:xfrm>
            <a:prstGeom prst="rect">
              <a:avLst/>
            </a:prstGeom>
          </p:spPr>
        </p:pic>
        <p:grpSp>
          <p:nvGrpSpPr>
            <p:cNvPr id="14" name="Group 13"/>
            <p:cNvGrpSpPr/>
            <p:nvPr/>
          </p:nvGrpSpPr>
          <p:grpSpPr>
            <a:xfrm>
              <a:off x="1571275" y="5634700"/>
              <a:ext cx="6917436" cy="1058315"/>
              <a:chOff x="1571275" y="5634700"/>
              <a:chExt cx="6917436" cy="1058315"/>
            </a:xfrm>
          </p:grpSpPr>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1275" y="5640279"/>
                <a:ext cx="1052736" cy="105273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53283" y="5640279"/>
                <a:ext cx="1052736" cy="1052736"/>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23956" y="5640279"/>
                <a:ext cx="1052736" cy="1052736"/>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94629" y="5640279"/>
                <a:ext cx="1052736" cy="1052736"/>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65302" y="5640279"/>
                <a:ext cx="1052736" cy="1052736"/>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35975" y="5634700"/>
                <a:ext cx="1052736" cy="1052736"/>
              </a:xfrm>
              <a:prstGeom prst="rect">
                <a:avLst/>
              </a:prstGeom>
            </p:spPr>
          </p:pic>
        </p:grpSp>
      </p:grpSp>
      <p:sp>
        <p:nvSpPr>
          <p:cNvPr id="18" name="TextBox 17"/>
          <p:cNvSpPr txBox="1"/>
          <p:nvPr/>
        </p:nvSpPr>
        <p:spPr>
          <a:xfrm>
            <a:off x="5736734" y="244535"/>
            <a:ext cx="2865749" cy="1446550"/>
          </a:xfrm>
          <a:prstGeom prst="rect">
            <a:avLst/>
          </a:prstGeom>
          <a:noFill/>
        </p:spPr>
        <p:txBody>
          <a:bodyPr wrap="square" rtlCol="0">
            <a:spAutoFit/>
          </a:bodyPr>
          <a:lstStyle/>
          <a:p>
            <a:pPr algn="ctr"/>
            <a:r>
              <a:rPr lang="en-GB" sz="4400" dirty="0" smtClean="0">
                <a:solidFill>
                  <a:srgbClr val="FF0000"/>
                </a:solidFill>
              </a:rPr>
              <a:t>Life Skills &amp; Wellbeing</a:t>
            </a:r>
            <a:endParaRPr lang="en-GB" sz="4400" dirty="0">
              <a:solidFill>
                <a:srgbClr val="FF0000"/>
              </a:solidFill>
            </a:endParaRPr>
          </a:p>
        </p:txBody>
      </p:sp>
      <p:sp>
        <p:nvSpPr>
          <p:cNvPr id="16" name="Google Shape;62;p14"/>
          <p:cNvSpPr txBox="1"/>
          <p:nvPr/>
        </p:nvSpPr>
        <p:spPr>
          <a:xfrm>
            <a:off x="632983" y="2260759"/>
            <a:ext cx="7969500" cy="554100"/>
          </a:xfrm>
          <a:prstGeom prst="rect">
            <a:avLst/>
          </a:prstGeom>
          <a:noFill/>
          <a:ln>
            <a:noFill/>
          </a:ln>
        </p:spPr>
        <p:txBody>
          <a:bodyPr spcFirstLastPara="1" wrap="square" lIns="68575" tIns="68575" rIns="68575" bIns="68575" anchor="ctr" anchorCtr="0">
            <a:spAutoFit/>
          </a:bodyPr>
          <a:lstStyle/>
          <a:p>
            <a:pPr marL="0" lvl="0" indent="0" algn="l" rtl="0">
              <a:lnSpc>
                <a:spcPct val="90000"/>
              </a:lnSpc>
              <a:spcBef>
                <a:spcPts val="0"/>
              </a:spcBef>
              <a:spcAft>
                <a:spcPts val="0"/>
              </a:spcAft>
              <a:buNone/>
            </a:pPr>
            <a:r>
              <a:rPr lang="en-GB" sz="3000" b="1" dirty="0">
                <a:solidFill>
                  <a:schemeClr val="dk1"/>
                </a:solidFill>
                <a:latin typeface="Noto Sans"/>
                <a:ea typeface="Noto Sans"/>
                <a:cs typeface="Noto Sans"/>
                <a:sym typeface="Noto Sans"/>
              </a:rPr>
              <a:t>Aims for today’s session:</a:t>
            </a:r>
            <a:endParaRPr sz="3000" b="1" dirty="0">
              <a:solidFill>
                <a:schemeClr val="dk1"/>
              </a:solidFill>
              <a:latin typeface="Noto Sans"/>
              <a:ea typeface="Noto Sans"/>
              <a:cs typeface="Noto Sans"/>
              <a:sym typeface="Noto Sans"/>
            </a:endParaRPr>
          </a:p>
        </p:txBody>
      </p:sp>
      <p:sp>
        <p:nvSpPr>
          <p:cNvPr id="17" name="Google Shape;61;p14"/>
          <p:cNvSpPr txBox="1"/>
          <p:nvPr/>
        </p:nvSpPr>
        <p:spPr>
          <a:xfrm>
            <a:off x="365992" y="2960551"/>
            <a:ext cx="7969500" cy="2423197"/>
          </a:xfrm>
          <a:prstGeom prst="rect">
            <a:avLst/>
          </a:prstGeom>
          <a:noFill/>
          <a:ln>
            <a:noFill/>
          </a:ln>
        </p:spPr>
        <p:txBody>
          <a:bodyPr spcFirstLastPara="1" wrap="square" lIns="91425" tIns="91425" rIns="91425" bIns="91425" anchor="t" anchorCtr="0">
            <a:spAutoFit/>
          </a:bodyPr>
          <a:lstStyle/>
          <a:p>
            <a:pPr marL="457200" marR="32475" lvl="0" indent="-342900" algn="l" rtl="0">
              <a:lnSpc>
                <a:spcPct val="115000"/>
              </a:lnSpc>
              <a:spcBef>
                <a:spcPts val="0"/>
              </a:spcBef>
              <a:spcAft>
                <a:spcPts val="0"/>
              </a:spcAft>
              <a:buClr>
                <a:srgbClr val="FF5047"/>
              </a:buClr>
              <a:buSzPts val="1800"/>
              <a:buFont typeface="Noto Sans"/>
              <a:buChar char="●"/>
            </a:pPr>
            <a:r>
              <a:rPr lang="en-GB" sz="2800" dirty="0">
                <a:solidFill>
                  <a:schemeClr val="dk1"/>
                </a:solidFill>
                <a:highlight>
                  <a:srgbClr val="FFFFFF"/>
                </a:highlight>
                <a:latin typeface="Noto Sans"/>
                <a:ea typeface="Noto Sans"/>
                <a:cs typeface="Noto Sans"/>
                <a:sym typeface="Noto Sans"/>
              </a:rPr>
              <a:t>Gain insight into the experience of growing up as an LGBT+ person today</a:t>
            </a:r>
            <a:endParaRPr sz="2800" dirty="0">
              <a:solidFill>
                <a:schemeClr val="dk1"/>
              </a:solidFill>
              <a:highlight>
                <a:srgbClr val="FFFFFF"/>
              </a:highlight>
              <a:latin typeface="Noto Sans"/>
              <a:ea typeface="Noto Sans"/>
              <a:cs typeface="Noto Sans"/>
              <a:sym typeface="Noto Sans"/>
            </a:endParaRPr>
          </a:p>
          <a:p>
            <a:pPr marL="457200" marR="32475" lvl="0" indent="-342900" algn="l" rtl="0">
              <a:lnSpc>
                <a:spcPct val="115000"/>
              </a:lnSpc>
              <a:spcBef>
                <a:spcPts val="1000"/>
              </a:spcBef>
              <a:spcAft>
                <a:spcPts val="1000"/>
              </a:spcAft>
              <a:buClr>
                <a:srgbClr val="FFCA34"/>
              </a:buClr>
              <a:buSzPts val="1800"/>
              <a:buFont typeface="Noto Sans"/>
              <a:buChar char="●"/>
            </a:pPr>
            <a:r>
              <a:rPr lang="en-GB" sz="2800" dirty="0">
                <a:solidFill>
                  <a:schemeClr val="dk1"/>
                </a:solidFill>
                <a:highlight>
                  <a:srgbClr val="FFFFFF"/>
                </a:highlight>
                <a:latin typeface="Noto Sans"/>
                <a:ea typeface="Noto Sans"/>
                <a:cs typeface="Noto Sans"/>
                <a:sym typeface="Noto Sans"/>
              </a:rPr>
              <a:t>Think about how I can show acceptance in my own life</a:t>
            </a:r>
            <a:endParaRPr sz="2800" dirty="0">
              <a:solidFill>
                <a:schemeClr val="dk1"/>
              </a:solidFill>
              <a:highlight>
                <a:srgbClr val="FFFFFF"/>
              </a:highlight>
              <a:latin typeface="Noto Sans"/>
              <a:ea typeface="Noto Sans"/>
              <a:cs typeface="Noto Sans"/>
              <a:sym typeface="Noto Sans"/>
            </a:endParaRPr>
          </a:p>
        </p:txBody>
      </p:sp>
    </p:spTree>
    <p:extLst>
      <p:ext uri="{BB962C8B-B14F-4D97-AF65-F5344CB8AC3E}">
        <p14:creationId xmlns:p14="http://schemas.microsoft.com/office/powerpoint/2010/main" val="4034590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590" y="5949280"/>
            <a:ext cx="9144000"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630" y="-99391"/>
            <a:ext cx="9177881" cy="2016224"/>
          </a:xfrm>
          <a:prstGeom prst="rect">
            <a:avLst/>
          </a:prstGeom>
          <a:solidFill>
            <a:srgbClr val="123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260648"/>
            <a:ext cx="4990934" cy="1414324"/>
          </a:xfrm>
          <a:prstGeom prst="rect">
            <a:avLst/>
          </a:prstGeom>
        </p:spPr>
      </p:pic>
      <p:grpSp>
        <p:nvGrpSpPr>
          <p:cNvPr id="15" name="Group 14"/>
          <p:cNvGrpSpPr/>
          <p:nvPr/>
        </p:nvGrpSpPr>
        <p:grpSpPr>
          <a:xfrm>
            <a:off x="505004" y="5755061"/>
            <a:ext cx="8099444" cy="1058315"/>
            <a:chOff x="389267" y="5634700"/>
            <a:chExt cx="8099444" cy="1058315"/>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267" y="5640279"/>
              <a:ext cx="1052736" cy="1052736"/>
            </a:xfrm>
            <a:prstGeom prst="rect">
              <a:avLst/>
            </a:prstGeom>
          </p:spPr>
        </p:pic>
        <p:grpSp>
          <p:nvGrpSpPr>
            <p:cNvPr id="14" name="Group 13"/>
            <p:cNvGrpSpPr/>
            <p:nvPr/>
          </p:nvGrpSpPr>
          <p:grpSpPr>
            <a:xfrm>
              <a:off x="1571275" y="5634700"/>
              <a:ext cx="6917436" cy="1058315"/>
              <a:chOff x="1571275" y="5634700"/>
              <a:chExt cx="6917436" cy="1058315"/>
            </a:xfrm>
          </p:grpSpPr>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1275" y="5640279"/>
                <a:ext cx="1052736" cy="105273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53283" y="5640279"/>
                <a:ext cx="1052736" cy="1052736"/>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23956" y="5640279"/>
                <a:ext cx="1052736" cy="1052736"/>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94629" y="5640279"/>
                <a:ext cx="1052736" cy="1052736"/>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65302" y="5640279"/>
                <a:ext cx="1052736" cy="1052736"/>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35975" y="5634700"/>
                <a:ext cx="1052736" cy="1052736"/>
              </a:xfrm>
              <a:prstGeom prst="rect">
                <a:avLst/>
              </a:prstGeom>
            </p:spPr>
          </p:pic>
        </p:grpSp>
      </p:grpSp>
      <p:sp>
        <p:nvSpPr>
          <p:cNvPr id="16" name="TextBox 15"/>
          <p:cNvSpPr txBox="1"/>
          <p:nvPr/>
        </p:nvSpPr>
        <p:spPr>
          <a:xfrm>
            <a:off x="5736734" y="244535"/>
            <a:ext cx="2865749" cy="1446550"/>
          </a:xfrm>
          <a:prstGeom prst="rect">
            <a:avLst/>
          </a:prstGeom>
          <a:noFill/>
        </p:spPr>
        <p:txBody>
          <a:bodyPr wrap="square" rtlCol="0">
            <a:spAutoFit/>
          </a:bodyPr>
          <a:lstStyle/>
          <a:p>
            <a:pPr algn="ctr"/>
            <a:r>
              <a:rPr lang="en-GB" sz="4400" dirty="0" smtClean="0">
                <a:solidFill>
                  <a:srgbClr val="FF0000"/>
                </a:solidFill>
              </a:rPr>
              <a:t>Life Skills &amp; Wellbeing</a:t>
            </a:r>
            <a:endParaRPr lang="en-GB" sz="4400" dirty="0">
              <a:solidFill>
                <a:srgbClr val="FF0000"/>
              </a:solidFill>
            </a:endParaRPr>
          </a:p>
        </p:txBody>
      </p:sp>
      <p:sp>
        <p:nvSpPr>
          <p:cNvPr id="4" name="Rectangle 3"/>
          <p:cNvSpPr/>
          <p:nvPr/>
        </p:nvSpPr>
        <p:spPr>
          <a:xfrm>
            <a:off x="123039" y="2467351"/>
            <a:ext cx="8937062" cy="590931"/>
          </a:xfrm>
          <a:prstGeom prst="rect">
            <a:avLst/>
          </a:prstGeom>
        </p:spPr>
        <p:txBody>
          <a:bodyPr wrap="none">
            <a:spAutoFit/>
          </a:bodyPr>
          <a:lstStyle/>
          <a:p>
            <a:pPr lvl="0">
              <a:lnSpc>
                <a:spcPct val="90000"/>
              </a:lnSpc>
            </a:pPr>
            <a:r>
              <a:rPr lang="en-GB" sz="3600" b="1" dirty="0">
                <a:solidFill>
                  <a:srgbClr val="FF5047"/>
                </a:solidFill>
                <a:latin typeface="Noto Sans"/>
                <a:ea typeface="Noto Sans"/>
                <a:cs typeface="Noto Sans"/>
                <a:sym typeface="Noto Sans"/>
              </a:rPr>
              <a:t>Meeting the </a:t>
            </a:r>
            <a:r>
              <a:rPr lang="en-GB" sz="3600" b="1" dirty="0" smtClean="0">
                <a:solidFill>
                  <a:srgbClr val="FF5047"/>
                </a:solidFill>
                <a:latin typeface="Noto Sans"/>
                <a:ea typeface="Noto Sans"/>
                <a:cs typeface="Noto Sans"/>
                <a:sym typeface="Noto Sans"/>
              </a:rPr>
              <a:t>‘Just </a:t>
            </a:r>
            <a:r>
              <a:rPr lang="en-GB" sz="3600" b="1" dirty="0">
                <a:solidFill>
                  <a:srgbClr val="FF5047"/>
                </a:solidFill>
                <a:latin typeface="Noto Sans"/>
                <a:ea typeface="Noto Sans"/>
                <a:cs typeface="Noto Sans"/>
                <a:sym typeface="Noto Sans"/>
              </a:rPr>
              <a:t>Like </a:t>
            </a:r>
            <a:r>
              <a:rPr lang="en-GB" sz="3600" b="1" dirty="0" smtClean="0">
                <a:solidFill>
                  <a:srgbClr val="FF5047"/>
                </a:solidFill>
                <a:latin typeface="Noto Sans"/>
                <a:ea typeface="Noto Sans"/>
                <a:cs typeface="Noto Sans"/>
                <a:sym typeface="Noto Sans"/>
              </a:rPr>
              <a:t>Us’ </a:t>
            </a:r>
            <a:r>
              <a:rPr lang="en-GB" sz="3600" b="1" dirty="0">
                <a:solidFill>
                  <a:srgbClr val="FF5047"/>
                </a:solidFill>
                <a:latin typeface="Noto Sans"/>
                <a:ea typeface="Noto Sans"/>
                <a:cs typeface="Noto Sans"/>
                <a:sym typeface="Noto Sans"/>
              </a:rPr>
              <a:t>ambassadors</a:t>
            </a:r>
            <a:endParaRPr lang="en-GB" sz="3600" b="1" dirty="0">
              <a:solidFill>
                <a:srgbClr val="FF5047"/>
              </a:solidFill>
              <a:latin typeface="Noto Sans"/>
              <a:ea typeface="Noto Sans"/>
              <a:cs typeface="Noto Sans"/>
              <a:sym typeface="Noto Sans"/>
            </a:endParaRPr>
          </a:p>
        </p:txBody>
      </p:sp>
    </p:spTree>
    <p:extLst>
      <p:ext uri="{BB962C8B-B14F-4D97-AF65-F5344CB8AC3E}">
        <p14:creationId xmlns:p14="http://schemas.microsoft.com/office/powerpoint/2010/main" val="34417956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590" y="5949280"/>
            <a:ext cx="9144000"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630" y="-99391"/>
            <a:ext cx="9177881" cy="2016224"/>
          </a:xfrm>
          <a:prstGeom prst="rect">
            <a:avLst/>
          </a:prstGeom>
          <a:solidFill>
            <a:srgbClr val="123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260648"/>
            <a:ext cx="4990934" cy="1414324"/>
          </a:xfrm>
          <a:prstGeom prst="rect">
            <a:avLst/>
          </a:prstGeom>
        </p:spPr>
      </p:pic>
      <p:grpSp>
        <p:nvGrpSpPr>
          <p:cNvPr id="15" name="Group 14"/>
          <p:cNvGrpSpPr/>
          <p:nvPr/>
        </p:nvGrpSpPr>
        <p:grpSpPr>
          <a:xfrm>
            <a:off x="505004" y="5755061"/>
            <a:ext cx="8099444" cy="1058315"/>
            <a:chOff x="389267" y="5634700"/>
            <a:chExt cx="8099444" cy="1058315"/>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267" y="5640279"/>
              <a:ext cx="1052736" cy="1052736"/>
            </a:xfrm>
            <a:prstGeom prst="rect">
              <a:avLst/>
            </a:prstGeom>
          </p:spPr>
        </p:pic>
        <p:grpSp>
          <p:nvGrpSpPr>
            <p:cNvPr id="14" name="Group 13"/>
            <p:cNvGrpSpPr/>
            <p:nvPr/>
          </p:nvGrpSpPr>
          <p:grpSpPr>
            <a:xfrm>
              <a:off x="1571275" y="5634700"/>
              <a:ext cx="6917436" cy="1058315"/>
              <a:chOff x="1571275" y="5634700"/>
              <a:chExt cx="6917436" cy="1058315"/>
            </a:xfrm>
          </p:grpSpPr>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1275" y="5640279"/>
                <a:ext cx="1052736" cy="105273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53283" y="5640279"/>
                <a:ext cx="1052736" cy="1052736"/>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23956" y="5640279"/>
                <a:ext cx="1052736" cy="1052736"/>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94629" y="5640279"/>
                <a:ext cx="1052736" cy="1052736"/>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65302" y="5640279"/>
                <a:ext cx="1052736" cy="1052736"/>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35975" y="5634700"/>
                <a:ext cx="1052736" cy="1052736"/>
              </a:xfrm>
              <a:prstGeom prst="rect">
                <a:avLst/>
              </a:prstGeom>
            </p:spPr>
          </p:pic>
        </p:grpSp>
      </p:grpSp>
      <p:sp>
        <p:nvSpPr>
          <p:cNvPr id="16" name="TextBox 15"/>
          <p:cNvSpPr txBox="1"/>
          <p:nvPr/>
        </p:nvSpPr>
        <p:spPr>
          <a:xfrm>
            <a:off x="5736734" y="244535"/>
            <a:ext cx="2865749" cy="1446550"/>
          </a:xfrm>
          <a:prstGeom prst="rect">
            <a:avLst/>
          </a:prstGeom>
          <a:noFill/>
        </p:spPr>
        <p:txBody>
          <a:bodyPr wrap="square" rtlCol="0">
            <a:spAutoFit/>
          </a:bodyPr>
          <a:lstStyle/>
          <a:p>
            <a:pPr algn="ctr"/>
            <a:r>
              <a:rPr lang="en-GB" sz="4400" dirty="0" smtClean="0">
                <a:solidFill>
                  <a:srgbClr val="FF0000"/>
                </a:solidFill>
              </a:rPr>
              <a:t>Life Skills &amp; Wellbeing</a:t>
            </a:r>
            <a:endParaRPr lang="en-GB" sz="4400" dirty="0">
              <a:solidFill>
                <a:srgbClr val="FF0000"/>
              </a:solidFill>
            </a:endParaRPr>
          </a:p>
        </p:txBody>
      </p:sp>
      <p:sp>
        <p:nvSpPr>
          <p:cNvPr id="17" name="Google Shape;72;p16"/>
          <p:cNvSpPr txBox="1"/>
          <p:nvPr/>
        </p:nvSpPr>
        <p:spPr>
          <a:xfrm>
            <a:off x="20885" y="1879725"/>
            <a:ext cx="9141370" cy="4161000"/>
          </a:xfrm>
          <a:prstGeom prst="rect">
            <a:avLst/>
          </a:prstGeom>
          <a:noFill/>
          <a:ln>
            <a:noFill/>
          </a:ln>
        </p:spPr>
        <p:txBody>
          <a:bodyPr spcFirstLastPara="1" wrap="square" lIns="91425" tIns="91425" rIns="91425" bIns="91425" anchor="t" anchorCtr="0">
            <a:spAutoFit/>
          </a:bodyPr>
          <a:lstStyle/>
          <a:p>
            <a:pPr marL="457200" marR="32475" lvl="0" indent="-342900" algn="l" rtl="0">
              <a:lnSpc>
                <a:spcPct val="115000"/>
              </a:lnSpc>
              <a:spcBef>
                <a:spcPts val="0"/>
              </a:spcBef>
              <a:spcAft>
                <a:spcPts val="0"/>
              </a:spcAft>
              <a:buClr>
                <a:srgbClr val="FF5047"/>
              </a:buClr>
              <a:buSzPts val="1800"/>
              <a:buFont typeface="Noto Sans"/>
              <a:buChar char="●"/>
            </a:pPr>
            <a:r>
              <a:rPr lang="en-GB" sz="1800" dirty="0">
                <a:solidFill>
                  <a:schemeClr val="dk1"/>
                </a:solidFill>
                <a:highlight>
                  <a:srgbClr val="FFFFFF"/>
                </a:highlight>
                <a:latin typeface="Noto Sans"/>
                <a:ea typeface="Noto Sans"/>
                <a:cs typeface="Noto Sans"/>
                <a:sym typeface="Noto Sans"/>
              </a:rPr>
              <a:t>The videos on the next few slides feature several  Just Like Us ambassadors, speaking about their experiences as LGBT+ people</a:t>
            </a:r>
            <a:endParaRPr sz="1800" dirty="0">
              <a:solidFill>
                <a:schemeClr val="dk1"/>
              </a:solidFill>
              <a:highlight>
                <a:srgbClr val="FFFFFF"/>
              </a:highlight>
              <a:latin typeface="Noto Sans"/>
              <a:ea typeface="Noto Sans"/>
              <a:cs typeface="Noto Sans"/>
              <a:sym typeface="Noto Sans"/>
            </a:endParaRPr>
          </a:p>
          <a:p>
            <a:pPr marL="457200" marR="32475" lvl="0" indent="-342900" algn="l" rtl="0">
              <a:lnSpc>
                <a:spcPct val="115000"/>
              </a:lnSpc>
              <a:spcBef>
                <a:spcPts val="1000"/>
              </a:spcBef>
              <a:spcAft>
                <a:spcPts val="0"/>
              </a:spcAft>
              <a:buClr>
                <a:srgbClr val="FFCA34"/>
              </a:buClr>
              <a:buSzPts val="1800"/>
              <a:buFont typeface="Noto Sans"/>
              <a:buChar char="●"/>
            </a:pPr>
            <a:r>
              <a:rPr lang="en-GB" sz="1800" dirty="0">
                <a:solidFill>
                  <a:schemeClr val="dk1"/>
                </a:solidFill>
                <a:highlight>
                  <a:srgbClr val="FFFFFF"/>
                </a:highlight>
                <a:latin typeface="Noto Sans"/>
                <a:ea typeface="Noto Sans"/>
                <a:cs typeface="Noto Sans"/>
                <a:sym typeface="Noto Sans"/>
              </a:rPr>
              <a:t>We asked them to focus on the issues which were most significant to them</a:t>
            </a:r>
            <a:endParaRPr sz="1800" dirty="0">
              <a:solidFill>
                <a:schemeClr val="dk1"/>
              </a:solidFill>
              <a:highlight>
                <a:srgbClr val="FFFFFF"/>
              </a:highlight>
              <a:latin typeface="Noto Sans"/>
              <a:ea typeface="Noto Sans"/>
              <a:cs typeface="Noto Sans"/>
              <a:sym typeface="Noto Sans"/>
            </a:endParaRPr>
          </a:p>
          <a:p>
            <a:pPr marL="457200" marR="32475" lvl="0" indent="-342900" algn="l" rtl="0">
              <a:lnSpc>
                <a:spcPct val="115000"/>
              </a:lnSpc>
              <a:spcBef>
                <a:spcPts val="1000"/>
              </a:spcBef>
              <a:spcAft>
                <a:spcPts val="0"/>
              </a:spcAft>
              <a:buClr>
                <a:srgbClr val="26D07C"/>
              </a:buClr>
              <a:buSzPts val="1800"/>
              <a:buFont typeface="Noto Sans"/>
              <a:buChar char="●"/>
            </a:pPr>
            <a:r>
              <a:rPr lang="en-GB" sz="1800" dirty="0">
                <a:solidFill>
                  <a:schemeClr val="dk1"/>
                </a:solidFill>
                <a:highlight>
                  <a:srgbClr val="FFFFFF"/>
                </a:highlight>
                <a:latin typeface="Noto Sans"/>
                <a:ea typeface="Noto Sans"/>
                <a:cs typeface="Noto Sans"/>
                <a:sym typeface="Noto Sans"/>
              </a:rPr>
              <a:t>Their stories provide a window into the lived experiences of LGBT+ people in today’s society</a:t>
            </a:r>
            <a:endParaRPr sz="1800" dirty="0">
              <a:solidFill>
                <a:schemeClr val="dk1"/>
              </a:solidFill>
              <a:highlight>
                <a:srgbClr val="FFFFFF"/>
              </a:highlight>
              <a:latin typeface="Noto Sans"/>
              <a:ea typeface="Noto Sans"/>
              <a:cs typeface="Noto Sans"/>
              <a:sym typeface="Noto Sans"/>
            </a:endParaRPr>
          </a:p>
          <a:p>
            <a:pPr marL="457200" marR="32475" lvl="0" indent="-342900" algn="l" rtl="0">
              <a:lnSpc>
                <a:spcPct val="115000"/>
              </a:lnSpc>
              <a:spcBef>
                <a:spcPts val="1000"/>
              </a:spcBef>
              <a:spcAft>
                <a:spcPts val="0"/>
              </a:spcAft>
              <a:buClr>
                <a:srgbClr val="0FCCF0"/>
              </a:buClr>
              <a:buSzPts val="1800"/>
              <a:buFont typeface="Noto Sans"/>
              <a:buChar char="●"/>
            </a:pPr>
            <a:r>
              <a:rPr lang="en-GB" sz="1800" dirty="0">
                <a:solidFill>
                  <a:schemeClr val="dk1"/>
                </a:solidFill>
                <a:highlight>
                  <a:srgbClr val="FFFFFF"/>
                </a:highlight>
                <a:latin typeface="Noto Sans"/>
                <a:ea typeface="Noto Sans"/>
                <a:cs typeface="Noto Sans"/>
                <a:sym typeface="Noto Sans"/>
              </a:rPr>
              <a:t>Each video is accompanied by three areas on which to take notes, which can form the basis of a class discussion</a:t>
            </a:r>
            <a:endParaRPr sz="1800" dirty="0">
              <a:solidFill>
                <a:schemeClr val="dk1"/>
              </a:solidFill>
              <a:highlight>
                <a:srgbClr val="FFFFFF"/>
              </a:highlight>
              <a:latin typeface="Noto Sans"/>
              <a:ea typeface="Noto Sans"/>
              <a:cs typeface="Noto Sans"/>
              <a:sym typeface="Noto Sans"/>
            </a:endParaRPr>
          </a:p>
          <a:p>
            <a:pPr marL="457200" marR="32475" lvl="0" indent="-342900" algn="l" rtl="0">
              <a:lnSpc>
                <a:spcPct val="115000"/>
              </a:lnSpc>
              <a:spcBef>
                <a:spcPts val="1000"/>
              </a:spcBef>
              <a:spcAft>
                <a:spcPts val="1000"/>
              </a:spcAft>
              <a:buClr>
                <a:srgbClr val="7C63FD"/>
              </a:buClr>
              <a:buSzPts val="1800"/>
              <a:buFont typeface="Noto Sans"/>
              <a:buChar char="●"/>
            </a:pPr>
            <a:r>
              <a:rPr lang="en-GB" sz="1800" dirty="0">
                <a:solidFill>
                  <a:schemeClr val="dk1"/>
                </a:solidFill>
                <a:highlight>
                  <a:srgbClr val="FFFFFF"/>
                </a:highlight>
                <a:latin typeface="Noto Sans"/>
                <a:ea typeface="Noto Sans"/>
                <a:cs typeface="Noto Sans"/>
                <a:sym typeface="Noto Sans"/>
              </a:rPr>
              <a:t>We hope the videos will encourage young people to empathise with our ambassadors, potentially find comfort in their stories, or to better appreciate things their peers may be going through</a:t>
            </a:r>
            <a:endParaRPr sz="1800" dirty="0">
              <a:solidFill>
                <a:schemeClr val="dk1"/>
              </a:solidFill>
              <a:highlight>
                <a:srgbClr val="FFFFFF"/>
              </a:highlight>
              <a:latin typeface="Noto Sans"/>
              <a:ea typeface="Noto Sans"/>
              <a:cs typeface="Noto Sans"/>
              <a:sym typeface="Noto Sans"/>
            </a:endParaRPr>
          </a:p>
        </p:txBody>
      </p:sp>
    </p:spTree>
    <p:extLst>
      <p:ext uri="{BB962C8B-B14F-4D97-AF65-F5344CB8AC3E}">
        <p14:creationId xmlns:p14="http://schemas.microsoft.com/office/powerpoint/2010/main" val="196717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fade">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fade">
                                      <p:cBhvr>
                                        <p:cTn id="22" dur="500"/>
                                        <p:tgtEl>
                                          <p:spTgt spid="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xEl>
                                              <p:pRg st="4" end="4"/>
                                            </p:txEl>
                                          </p:spTgt>
                                        </p:tgtEl>
                                        <p:attrNameLst>
                                          <p:attrName>style.visibility</p:attrName>
                                        </p:attrNameLst>
                                      </p:cBhvr>
                                      <p:to>
                                        <p:strVal val="visible"/>
                                      </p:to>
                                    </p:set>
                                    <p:animEffect transition="in" filter="fade">
                                      <p:cBhvr>
                                        <p:cTn id="27"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590" y="5949280"/>
            <a:ext cx="9144000"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630" y="-99391"/>
            <a:ext cx="9177881" cy="2016224"/>
          </a:xfrm>
          <a:prstGeom prst="rect">
            <a:avLst/>
          </a:prstGeom>
          <a:solidFill>
            <a:srgbClr val="123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260648"/>
            <a:ext cx="4990934" cy="1414324"/>
          </a:xfrm>
          <a:prstGeom prst="rect">
            <a:avLst/>
          </a:prstGeom>
        </p:spPr>
      </p:pic>
      <p:grpSp>
        <p:nvGrpSpPr>
          <p:cNvPr id="15" name="Group 14"/>
          <p:cNvGrpSpPr/>
          <p:nvPr/>
        </p:nvGrpSpPr>
        <p:grpSpPr>
          <a:xfrm>
            <a:off x="505004" y="5755061"/>
            <a:ext cx="8099444" cy="1058315"/>
            <a:chOff x="389267" y="5634700"/>
            <a:chExt cx="8099444" cy="1058315"/>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267" y="5640279"/>
              <a:ext cx="1052736" cy="1052736"/>
            </a:xfrm>
            <a:prstGeom prst="rect">
              <a:avLst/>
            </a:prstGeom>
          </p:spPr>
        </p:pic>
        <p:grpSp>
          <p:nvGrpSpPr>
            <p:cNvPr id="14" name="Group 13"/>
            <p:cNvGrpSpPr/>
            <p:nvPr/>
          </p:nvGrpSpPr>
          <p:grpSpPr>
            <a:xfrm>
              <a:off x="1571275" y="5634700"/>
              <a:ext cx="6917436" cy="1058315"/>
              <a:chOff x="1571275" y="5634700"/>
              <a:chExt cx="6917436" cy="1058315"/>
            </a:xfrm>
          </p:grpSpPr>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1275" y="5640279"/>
                <a:ext cx="1052736" cy="105273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53283" y="5640279"/>
                <a:ext cx="1052736" cy="1052736"/>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23956" y="5640279"/>
                <a:ext cx="1052736" cy="1052736"/>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94629" y="5640279"/>
                <a:ext cx="1052736" cy="1052736"/>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65302" y="5640279"/>
                <a:ext cx="1052736" cy="1052736"/>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35975" y="5634700"/>
                <a:ext cx="1052736" cy="1052736"/>
              </a:xfrm>
              <a:prstGeom prst="rect">
                <a:avLst/>
              </a:prstGeom>
            </p:spPr>
          </p:pic>
        </p:grpSp>
      </p:grpSp>
      <p:sp>
        <p:nvSpPr>
          <p:cNvPr id="16" name="TextBox 15"/>
          <p:cNvSpPr txBox="1"/>
          <p:nvPr/>
        </p:nvSpPr>
        <p:spPr>
          <a:xfrm>
            <a:off x="5736734" y="244535"/>
            <a:ext cx="2865749" cy="1446550"/>
          </a:xfrm>
          <a:prstGeom prst="rect">
            <a:avLst/>
          </a:prstGeom>
          <a:noFill/>
        </p:spPr>
        <p:txBody>
          <a:bodyPr wrap="square" rtlCol="0">
            <a:spAutoFit/>
          </a:bodyPr>
          <a:lstStyle/>
          <a:p>
            <a:pPr algn="ctr"/>
            <a:r>
              <a:rPr lang="en-GB" sz="4400" dirty="0" smtClean="0">
                <a:solidFill>
                  <a:srgbClr val="FF0000"/>
                </a:solidFill>
              </a:rPr>
              <a:t>Life Skills &amp; Wellbeing</a:t>
            </a:r>
            <a:endParaRPr lang="en-GB" sz="4400" dirty="0">
              <a:solidFill>
                <a:srgbClr val="FF0000"/>
              </a:solidFill>
            </a:endParaRPr>
          </a:p>
        </p:txBody>
      </p:sp>
      <p:sp>
        <p:nvSpPr>
          <p:cNvPr id="4" name="Rectangle 3"/>
          <p:cNvSpPr/>
          <p:nvPr/>
        </p:nvSpPr>
        <p:spPr>
          <a:xfrm>
            <a:off x="263662" y="2603276"/>
            <a:ext cx="1535420" cy="341632"/>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lvl="0">
              <a:lnSpc>
                <a:spcPct val="90000"/>
              </a:lnSpc>
            </a:pPr>
            <a:r>
              <a:rPr lang="en-GB" b="1" dirty="0">
                <a:solidFill>
                  <a:schemeClr val="tx1"/>
                </a:solidFill>
                <a:latin typeface="Noto Sans"/>
                <a:ea typeface="Noto Sans"/>
                <a:cs typeface="Noto Sans"/>
                <a:sym typeface="Noto Sans"/>
              </a:rPr>
              <a:t>Josh’s story</a:t>
            </a:r>
            <a:endParaRPr lang="en-GB" b="1" dirty="0">
              <a:solidFill>
                <a:schemeClr val="tx1"/>
              </a:solidFill>
              <a:latin typeface="Noto Sans"/>
              <a:ea typeface="Noto Sans"/>
              <a:cs typeface="Noto Sans"/>
              <a:sym typeface="Noto Sans"/>
            </a:endParaRPr>
          </a:p>
        </p:txBody>
      </p:sp>
      <p:sp>
        <p:nvSpPr>
          <p:cNvPr id="17" name="Google Shape;85;p18"/>
          <p:cNvSpPr/>
          <p:nvPr/>
        </p:nvSpPr>
        <p:spPr>
          <a:xfrm>
            <a:off x="263662" y="3062499"/>
            <a:ext cx="1759200" cy="524400"/>
          </a:xfrm>
          <a:prstGeom prst="homePlate">
            <a:avLst>
              <a:gd name="adj" fmla="val 50000"/>
            </a:avLst>
          </a:prstGeom>
          <a:solidFill>
            <a:srgbClr val="FFCA34"/>
          </a:solid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800" b="1" dirty="0">
                <a:solidFill>
                  <a:srgbClr val="FFFFFF"/>
                </a:solidFill>
                <a:latin typeface="Noto Sans"/>
                <a:ea typeface="Noto Sans"/>
                <a:cs typeface="Noto Sans"/>
                <a:sym typeface="Noto Sans"/>
              </a:rPr>
              <a:t>06.30 - 07.51</a:t>
            </a:r>
            <a:endParaRPr sz="1800" b="1" dirty="0">
              <a:solidFill>
                <a:srgbClr val="FFFFFF"/>
              </a:solidFill>
              <a:latin typeface="Noto Sans"/>
              <a:ea typeface="Noto Sans"/>
              <a:cs typeface="Noto Sans"/>
              <a:sym typeface="Noto Sans"/>
            </a:endParaRPr>
          </a:p>
        </p:txBody>
      </p:sp>
      <p:sp>
        <p:nvSpPr>
          <p:cNvPr id="18" name="Google Shape;86;p18"/>
          <p:cNvSpPr/>
          <p:nvPr/>
        </p:nvSpPr>
        <p:spPr>
          <a:xfrm>
            <a:off x="252030" y="3775539"/>
            <a:ext cx="1916100" cy="638400"/>
          </a:xfrm>
          <a:prstGeom prst="roundRect">
            <a:avLst>
              <a:gd name="adj" fmla="val 16667"/>
            </a:avLst>
          </a:prstGeom>
          <a:solidFill>
            <a:srgbClr val="FFCA34"/>
          </a:solid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800" b="1" dirty="0">
                <a:solidFill>
                  <a:srgbClr val="FFFFFF"/>
                </a:solidFill>
                <a:latin typeface="Noto Sans"/>
                <a:ea typeface="Noto Sans"/>
                <a:cs typeface="Noto Sans"/>
                <a:sym typeface="Noto Sans"/>
              </a:rPr>
              <a:t>Josh identifies as a gay man</a:t>
            </a:r>
            <a:endParaRPr sz="1800" b="1" dirty="0">
              <a:solidFill>
                <a:srgbClr val="FFFFFF"/>
              </a:solidFill>
              <a:latin typeface="Noto Sans"/>
              <a:ea typeface="Noto Sans"/>
              <a:cs typeface="Noto Sans"/>
              <a:sym typeface="Noto Sans"/>
            </a:endParaRPr>
          </a:p>
        </p:txBody>
      </p:sp>
      <p:pic>
        <p:nvPicPr>
          <p:cNvPr id="19" name="Google Shape;83;p18" descr="Josh is a young person from Middlesbrough who identifies as gay - part of the LGBT+ community.&#10;&#10;Here, he speaks about [a few topics] as part of the My LGBT+ Story video collection, which focuses in depth on what it’s like to be LGBT+ in the UK today in many walks of life.&#10;&#10;=========================================&#10;&#10;Skip to topics:&#10;&#10;00:11 Growing up LGBT+ in the rural north&#10;&#10;01:16 Coming out to my family as gay&#10;&#10;02:46 Breaking the stereotypes I saw of gay men&#10;&#10;04:30 How being gay affected my friendships&#10;&#10;05:16 Why I waited until 18 to come out in school&#10;&#10;06:30 Coming out to my friends&#10;&#10;07:51 Wanting a 'normal family life'&#10;&#10;09:14 How being gay has affected my personality&#10;&#10;09:53 Keeping on learning about the LGBT+ community&#10;&#10;========================================&#10;&#10;The My LGBT+ Story video collection is here for LGBT+ young people from all walks of life, as well as for schools, colleges and youth groups to use. Find out more and get free access to the full collection at www.justlikeus.org/mylgbtstory.&#10;&#10;If you’re a UK LGBT+ 18 - 25 year old who is inspired by these stories, then find out how you can volunteer for our young people’s LGBT+ charity Just Like Us at www.justlikeus.org/volunteer.&#10;&#10;If you’re a UK educator who would like a network of support and resources for your inclusion and anti-bullying work, then find out more about School Diversity Week and Just Like Us school talks and workshops at www.justlikeus.org/schools.&#10;&#10;To find out more about the young people’s LGBT+ charity Just Like Us, visit www.justlikeus.org." title="I felt like the heart of the LGBT community was in London | Josh | My LGBT+ Story">
            <a:hlinkClick r:id="rId11"/>
          </p:cNvPr>
          <p:cNvPicPr preferRelativeResize="0"/>
          <p:nvPr/>
        </p:nvPicPr>
        <p:blipFill>
          <a:blip r:embed="rId12">
            <a:alphaModFix/>
          </a:blip>
          <a:stretch>
            <a:fillRect/>
          </a:stretch>
        </p:blipFill>
        <p:spPr>
          <a:xfrm>
            <a:off x="2456300" y="2260759"/>
            <a:ext cx="4270540" cy="3253670"/>
          </a:xfrm>
          <a:prstGeom prst="rect">
            <a:avLst/>
          </a:prstGeom>
          <a:noFill/>
          <a:ln>
            <a:noFill/>
          </a:ln>
        </p:spPr>
      </p:pic>
    </p:spTree>
    <p:extLst>
      <p:ext uri="{BB962C8B-B14F-4D97-AF65-F5344CB8AC3E}">
        <p14:creationId xmlns:p14="http://schemas.microsoft.com/office/powerpoint/2010/main" val="3047028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43208" y="2105473"/>
            <a:ext cx="6259275" cy="3912047"/>
          </a:xfrm>
          <a:prstGeom prst="rect">
            <a:avLst/>
          </a:prstGeom>
        </p:spPr>
      </p:pic>
      <p:sp>
        <p:nvSpPr>
          <p:cNvPr id="30" name="Rectangle 29"/>
          <p:cNvSpPr/>
          <p:nvPr/>
        </p:nvSpPr>
        <p:spPr>
          <a:xfrm>
            <a:off x="4590" y="5949280"/>
            <a:ext cx="9144000"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630" y="-99391"/>
            <a:ext cx="9177881" cy="2016224"/>
          </a:xfrm>
          <a:prstGeom prst="rect">
            <a:avLst/>
          </a:prstGeom>
          <a:solidFill>
            <a:srgbClr val="123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260648"/>
            <a:ext cx="4990934" cy="1414324"/>
          </a:xfrm>
          <a:prstGeom prst="rect">
            <a:avLst/>
          </a:prstGeom>
        </p:spPr>
      </p:pic>
      <p:grpSp>
        <p:nvGrpSpPr>
          <p:cNvPr id="15" name="Group 14"/>
          <p:cNvGrpSpPr/>
          <p:nvPr/>
        </p:nvGrpSpPr>
        <p:grpSpPr>
          <a:xfrm>
            <a:off x="505004" y="5755061"/>
            <a:ext cx="8099444" cy="1058315"/>
            <a:chOff x="389267" y="5634700"/>
            <a:chExt cx="8099444" cy="1058315"/>
          </a:xfrm>
        </p:grpSpPr>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9267" y="5640279"/>
              <a:ext cx="1052736" cy="1052736"/>
            </a:xfrm>
            <a:prstGeom prst="rect">
              <a:avLst/>
            </a:prstGeom>
          </p:spPr>
        </p:pic>
        <p:grpSp>
          <p:nvGrpSpPr>
            <p:cNvPr id="14" name="Group 13"/>
            <p:cNvGrpSpPr/>
            <p:nvPr/>
          </p:nvGrpSpPr>
          <p:grpSpPr>
            <a:xfrm>
              <a:off x="1571275" y="5634700"/>
              <a:ext cx="6917436" cy="1058315"/>
              <a:chOff x="1571275" y="5634700"/>
              <a:chExt cx="6917436" cy="1058315"/>
            </a:xfrm>
          </p:grpSpPr>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71275" y="5640279"/>
                <a:ext cx="1052736" cy="1052736"/>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53283" y="5640279"/>
                <a:ext cx="1052736" cy="1052736"/>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23956" y="5640279"/>
                <a:ext cx="1052736" cy="1052736"/>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94629" y="5640279"/>
                <a:ext cx="1052736" cy="1052736"/>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65302" y="5640279"/>
                <a:ext cx="1052736" cy="1052736"/>
              </a:xfrm>
              <a:prstGeom prst="rect">
                <a:avLst/>
              </a:prstGeom>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35975" y="5634700"/>
                <a:ext cx="1052736" cy="1052736"/>
              </a:xfrm>
              <a:prstGeom prst="rect">
                <a:avLst/>
              </a:prstGeom>
            </p:spPr>
          </p:pic>
        </p:grpSp>
      </p:grpSp>
      <p:sp>
        <p:nvSpPr>
          <p:cNvPr id="16" name="TextBox 15"/>
          <p:cNvSpPr txBox="1"/>
          <p:nvPr/>
        </p:nvSpPr>
        <p:spPr>
          <a:xfrm>
            <a:off x="5736734" y="244535"/>
            <a:ext cx="2865749" cy="1446550"/>
          </a:xfrm>
          <a:prstGeom prst="rect">
            <a:avLst/>
          </a:prstGeom>
          <a:noFill/>
        </p:spPr>
        <p:txBody>
          <a:bodyPr wrap="square" rtlCol="0">
            <a:spAutoFit/>
          </a:bodyPr>
          <a:lstStyle/>
          <a:p>
            <a:pPr algn="ctr"/>
            <a:r>
              <a:rPr lang="en-GB" sz="4400" dirty="0" smtClean="0">
                <a:solidFill>
                  <a:srgbClr val="FF0000"/>
                </a:solidFill>
              </a:rPr>
              <a:t>Life Skills &amp; Wellbeing</a:t>
            </a:r>
            <a:endParaRPr lang="en-GB" sz="4400" dirty="0">
              <a:solidFill>
                <a:srgbClr val="FF0000"/>
              </a:solidFill>
            </a:endParaRPr>
          </a:p>
        </p:txBody>
      </p:sp>
      <p:sp>
        <p:nvSpPr>
          <p:cNvPr id="17" name="Rectangle 16"/>
          <p:cNvSpPr/>
          <p:nvPr/>
        </p:nvSpPr>
        <p:spPr>
          <a:xfrm>
            <a:off x="263662" y="2603276"/>
            <a:ext cx="1535420" cy="341632"/>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lvl="0">
              <a:lnSpc>
                <a:spcPct val="90000"/>
              </a:lnSpc>
            </a:pPr>
            <a:r>
              <a:rPr lang="en-GB" b="1" dirty="0">
                <a:solidFill>
                  <a:schemeClr val="tx1"/>
                </a:solidFill>
                <a:latin typeface="Noto Sans"/>
                <a:ea typeface="Noto Sans"/>
                <a:cs typeface="Noto Sans"/>
                <a:sym typeface="Noto Sans"/>
              </a:rPr>
              <a:t>Josh’s story</a:t>
            </a:r>
            <a:endParaRPr lang="en-GB" b="1" dirty="0">
              <a:solidFill>
                <a:schemeClr val="tx1"/>
              </a:solidFill>
              <a:latin typeface="Noto Sans"/>
              <a:ea typeface="Noto Sans"/>
              <a:cs typeface="Noto Sans"/>
              <a:sym typeface="Noto Sans"/>
            </a:endParaRPr>
          </a:p>
        </p:txBody>
      </p:sp>
      <p:sp>
        <p:nvSpPr>
          <p:cNvPr id="18" name="Google Shape;85;p18"/>
          <p:cNvSpPr/>
          <p:nvPr/>
        </p:nvSpPr>
        <p:spPr>
          <a:xfrm>
            <a:off x="263662" y="3062499"/>
            <a:ext cx="1759200" cy="524400"/>
          </a:xfrm>
          <a:prstGeom prst="homePlate">
            <a:avLst>
              <a:gd name="adj" fmla="val 50000"/>
            </a:avLst>
          </a:prstGeom>
          <a:solidFill>
            <a:srgbClr val="FFCA34"/>
          </a:solid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800" b="1" dirty="0">
                <a:solidFill>
                  <a:srgbClr val="FFFFFF"/>
                </a:solidFill>
                <a:latin typeface="Noto Sans"/>
                <a:ea typeface="Noto Sans"/>
                <a:cs typeface="Noto Sans"/>
                <a:sym typeface="Noto Sans"/>
              </a:rPr>
              <a:t>06.30 - 07.51</a:t>
            </a:r>
            <a:endParaRPr sz="1800" b="1" dirty="0">
              <a:solidFill>
                <a:srgbClr val="FFFFFF"/>
              </a:solidFill>
              <a:latin typeface="Noto Sans"/>
              <a:ea typeface="Noto Sans"/>
              <a:cs typeface="Noto Sans"/>
              <a:sym typeface="Noto Sans"/>
            </a:endParaRPr>
          </a:p>
        </p:txBody>
      </p:sp>
      <p:sp>
        <p:nvSpPr>
          <p:cNvPr id="19" name="Google Shape;86;p18"/>
          <p:cNvSpPr/>
          <p:nvPr/>
        </p:nvSpPr>
        <p:spPr>
          <a:xfrm>
            <a:off x="252030" y="3775539"/>
            <a:ext cx="1916100" cy="638400"/>
          </a:xfrm>
          <a:prstGeom prst="roundRect">
            <a:avLst>
              <a:gd name="adj" fmla="val 16667"/>
            </a:avLst>
          </a:prstGeom>
          <a:solidFill>
            <a:srgbClr val="FFCA34"/>
          </a:solid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800" b="1" dirty="0">
                <a:solidFill>
                  <a:srgbClr val="FFFFFF"/>
                </a:solidFill>
                <a:latin typeface="Noto Sans"/>
                <a:ea typeface="Noto Sans"/>
                <a:cs typeface="Noto Sans"/>
                <a:sym typeface="Noto Sans"/>
              </a:rPr>
              <a:t>Josh identifies as a gay man</a:t>
            </a:r>
            <a:endParaRPr sz="1800" b="1" dirty="0">
              <a:solidFill>
                <a:srgbClr val="FFFFFF"/>
              </a:solidFill>
              <a:latin typeface="Noto Sans"/>
              <a:ea typeface="Noto Sans"/>
              <a:cs typeface="Noto Sans"/>
              <a:sym typeface="Noto Sans"/>
            </a:endParaRPr>
          </a:p>
        </p:txBody>
      </p:sp>
    </p:spTree>
    <p:extLst>
      <p:ext uri="{BB962C8B-B14F-4D97-AF65-F5344CB8AC3E}">
        <p14:creationId xmlns:p14="http://schemas.microsoft.com/office/powerpoint/2010/main" val="5000218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590" y="5949280"/>
            <a:ext cx="9144000"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630" y="-99391"/>
            <a:ext cx="9177881" cy="2016224"/>
          </a:xfrm>
          <a:prstGeom prst="rect">
            <a:avLst/>
          </a:prstGeom>
          <a:solidFill>
            <a:srgbClr val="123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260648"/>
            <a:ext cx="4990934" cy="1414324"/>
          </a:xfrm>
          <a:prstGeom prst="rect">
            <a:avLst/>
          </a:prstGeom>
        </p:spPr>
      </p:pic>
      <p:grpSp>
        <p:nvGrpSpPr>
          <p:cNvPr id="15" name="Group 14"/>
          <p:cNvGrpSpPr/>
          <p:nvPr/>
        </p:nvGrpSpPr>
        <p:grpSpPr>
          <a:xfrm>
            <a:off x="505004" y="5755061"/>
            <a:ext cx="8099444" cy="1058315"/>
            <a:chOff x="389267" y="5634700"/>
            <a:chExt cx="8099444" cy="1058315"/>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267" y="5640279"/>
              <a:ext cx="1052736" cy="1052736"/>
            </a:xfrm>
            <a:prstGeom prst="rect">
              <a:avLst/>
            </a:prstGeom>
          </p:spPr>
        </p:pic>
        <p:grpSp>
          <p:nvGrpSpPr>
            <p:cNvPr id="14" name="Group 13"/>
            <p:cNvGrpSpPr/>
            <p:nvPr/>
          </p:nvGrpSpPr>
          <p:grpSpPr>
            <a:xfrm>
              <a:off x="1571275" y="5634700"/>
              <a:ext cx="6917436" cy="1058315"/>
              <a:chOff x="1571275" y="5634700"/>
              <a:chExt cx="6917436" cy="1058315"/>
            </a:xfrm>
          </p:grpSpPr>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1275" y="5640279"/>
                <a:ext cx="1052736" cy="105273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53283" y="5640279"/>
                <a:ext cx="1052736" cy="1052736"/>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23956" y="5640279"/>
                <a:ext cx="1052736" cy="1052736"/>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94629" y="5640279"/>
                <a:ext cx="1052736" cy="1052736"/>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65302" y="5640279"/>
                <a:ext cx="1052736" cy="1052736"/>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35975" y="5634700"/>
                <a:ext cx="1052736" cy="1052736"/>
              </a:xfrm>
              <a:prstGeom prst="rect">
                <a:avLst/>
              </a:prstGeom>
            </p:spPr>
          </p:pic>
        </p:grpSp>
      </p:grpSp>
      <p:sp>
        <p:nvSpPr>
          <p:cNvPr id="16" name="TextBox 15"/>
          <p:cNvSpPr txBox="1"/>
          <p:nvPr/>
        </p:nvSpPr>
        <p:spPr>
          <a:xfrm>
            <a:off x="5736734" y="244535"/>
            <a:ext cx="2865749" cy="1446550"/>
          </a:xfrm>
          <a:prstGeom prst="rect">
            <a:avLst/>
          </a:prstGeom>
          <a:noFill/>
        </p:spPr>
        <p:txBody>
          <a:bodyPr wrap="square" rtlCol="0">
            <a:spAutoFit/>
          </a:bodyPr>
          <a:lstStyle/>
          <a:p>
            <a:pPr algn="ctr"/>
            <a:r>
              <a:rPr lang="en-GB" sz="4400" dirty="0" smtClean="0">
                <a:solidFill>
                  <a:srgbClr val="FF0000"/>
                </a:solidFill>
              </a:rPr>
              <a:t>Life Skills &amp; Wellbeing</a:t>
            </a:r>
            <a:endParaRPr lang="en-GB" sz="4400" dirty="0">
              <a:solidFill>
                <a:srgbClr val="FF0000"/>
              </a:solidFill>
            </a:endParaRPr>
          </a:p>
        </p:txBody>
      </p:sp>
      <p:sp>
        <p:nvSpPr>
          <p:cNvPr id="4" name="Rectangle 3"/>
          <p:cNvSpPr/>
          <p:nvPr/>
        </p:nvSpPr>
        <p:spPr>
          <a:xfrm>
            <a:off x="429897" y="2850411"/>
            <a:ext cx="1531125" cy="34163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lvl="0">
              <a:lnSpc>
                <a:spcPct val="90000"/>
              </a:lnSpc>
            </a:pPr>
            <a:r>
              <a:rPr lang="en-GB" b="1" dirty="0">
                <a:solidFill>
                  <a:schemeClr val="tx1"/>
                </a:solidFill>
                <a:latin typeface="Noto Sans"/>
                <a:ea typeface="Noto Sans"/>
                <a:cs typeface="Noto Sans"/>
                <a:sym typeface="Noto Sans"/>
              </a:rPr>
              <a:t>Tope’s story</a:t>
            </a:r>
            <a:endParaRPr lang="en-GB" b="1" dirty="0">
              <a:solidFill>
                <a:schemeClr val="tx1"/>
              </a:solidFill>
              <a:latin typeface="Noto Sans"/>
              <a:ea typeface="Noto Sans"/>
              <a:cs typeface="Noto Sans"/>
              <a:sym typeface="Noto Sans"/>
            </a:endParaRPr>
          </a:p>
        </p:txBody>
      </p:sp>
      <p:sp>
        <p:nvSpPr>
          <p:cNvPr id="17" name="Google Shape;111;p21"/>
          <p:cNvSpPr/>
          <p:nvPr/>
        </p:nvSpPr>
        <p:spPr>
          <a:xfrm>
            <a:off x="429897" y="3311547"/>
            <a:ext cx="1759200" cy="524400"/>
          </a:xfrm>
          <a:prstGeom prst="homePlate">
            <a:avLst>
              <a:gd name="adj" fmla="val 50000"/>
            </a:avLst>
          </a:prstGeom>
          <a:solidFill>
            <a:srgbClr val="26D07C"/>
          </a:solid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800" b="1">
                <a:solidFill>
                  <a:srgbClr val="FFFFFF"/>
                </a:solidFill>
                <a:latin typeface="Noto Sans"/>
                <a:ea typeface="Noto Sans"/>
                <a:cs typeface="Noto Sans"/>
                <a:sym typeface="Noto Sans"/>
              </a:rPr>
              <a:t>07.00 - 09.44</a:t>
            </a:r>
            <a:endParaRPr sz="1800" b="1">
              <a:solidFill>
                <a:srgbClr val="FFFFFF"/>
              </a:solidFill>
              <a:latin typeface="Noto Sans"/>
              <a:ea typeface="Noto Sans"/>
              <a:cs typeface="Noto Sans"/>
              <a:sym typeface="Noto Sans"/>
            </a:endParaRPr>
          </a:p>
        </p:txBody>
      </p:sp>
      <p:sp>
        <p:nvSpPr>
          <p:cNvPr id="18" name="Google Shape;112;p21"/>
          <p:cNvSpPr/>
          <p:nvPr/>
        </p:nvSpPr>
        <p:spPr>
          <a:xfrm>
            <a:off x="429897" y="3955451"/>
            <a:ext cx="1916100" cy="988500"/>
          </a:xfrm>
          <a:prstGeom prst="roundRect">
            <a:avLst>
              <a:gd name="adj" fmla="val 16667"/>
            </a:avLst>
          </a:prstGeom>
          <a:solidFill>
            <a:srgbClr val="26D07C"/>
          </a:solid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800" b="1">
                <a:solidFill>
                  <a:srgbClr val="FFFFFF"/>
                </a:solidFill>
                <a:latin typeface="Noto Sans"/>
                <a:ea typeface="Noto Sans"/>
                <a:cs typeface="Noto Sans"/>
                <a:sym typeface="Noto Sans"/>
              </a:rPr>
              <a:t>Tope identifies as a bisexual man</a:t>
            </a:r>
            <a:endParaRPr sz="1800" b="1">
              <a:solidFill>
                <a:srgbClr val="FFFFFF"/>
              </a:solidFill>
              <a:latin typeface="Noto Sans"/>
              <a:ea typeface="Noto Sans"/>
              <a:cs typeface="Noto Sans"/>
              <a:sym typeface="Noto Sans"/>
            </a:endParaRPr>
          </a:p>
        </p:txBody>
      </p:sp>
      <p:pic>
        <p:nvPicPr>
          <p:cNvPr id="19" name="Google Shape;109;p21" descr="Bisexual man Tope speaks about the negative effect of coming out on his friendships with men, as part of the My LGBT+ Story video collection.&#10;&#10;View Tope's full video at https://youtu.be/PmK6nLQ3xl4.&#10;&#10;Learn more and view the whole My LGBT+ Story collection at www.justlikeus.org/mylgbtstory." title="How being bisexual affected my male friendships (short clip) | Tope | My LGBT+ Story">
            <a:hlinkClick r:id="rId11"/>
          </p:cNvPr>
          <p:cNvPicPr preferRelativeResize="0"/>
          <p:nvPr/>
        </p:nvPicPr>
        <p:blipFill>
          <a:blip r:embed="rId12">
            <a:alphaModFix/>
          </a:blip>
          <a:stretch>
            <a:fillRect/>
          </a:stretch>
        </p:blipFill>
        <p:spPr>
          <a:xfrm>
            <a:off x="2557849" y="2209077"/>
            <a:ext cx="4509232" cy="3190681"/>
          </a:xfrm>
          <a:prstGeom prst="rect">
            <a:avLst/>
          </a:prstGeom>
          <a:noFill/>
          <a:ln>
            <a:noFill/>
          </a:ln>
        </p:spPr>
      </p:pic>
    </p:spTree>
    <p:extLst>
      <p:ext uri="{BB962C8B-B14F-4D97-AF65-F5344CB8AC3E}">
        <p14:creationId xmlns:p14="http://schemas.microsoft.com/office/powerpoint/2010/main" val="34242248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596969" y="2105473"/>
            <a:ext cx="6150091" cy="3843807"/>
          </a:xfrm>
          <a:prstGeom prst="rect">
            <a:avLst/>
          </a:prstGeom>
        </p:spPr>
      </p:pic>
      <p:sp>
        <p:nvSpPr>
          <p:cNvPr id="30" name="Rectangle 29"/>
          <p:cNvSpPr/>
          <p:nvPr/>
        </p:nvSpPr>
        <p:spPr>
          <a:xfrm>
            <a:off x="4590" y="5949280"/>
            <a:ext cx="9144000"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630" y="-99391"/>
            <a:ext cx="9177881" cy="2016224"/>
          </a:xfrm>
          <a:prstGeom prst="rect">
            <a:avLst/>
          </a:prstGeom>
          <a:solidFill>
            <a:srgbClr val="123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260648"/>
            <a:ext cx="4990934" cy="1414324"/>
          </a:xfrm>
          <a:prstGeom prst="rect">
            <a:avLst/>
          </a:prstGeom>
        </p:spPr>
      </p:pic>
      <p:grpSp>
        <p:nvGrpSpPr>
          <p:cNvPr id="15" name="Group 14"/>
          <p:cNvGrpSpPr/>
          <p:nvPr/>
        </p:nvGrpSpPr>
        <p:grpSpPr>
          <a:xfrm>
            <a:off x="505004" y="5755061"/>
            <a:ext cx="8099444" cy="1058315"/>
            <a:chOff x="389267" y="5634700"/>
            <a:chExt cx="8099444" cy="1058315"/>
          </a:xfrm>
        </p:grpSpPr>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9267" y="5640279"/>
              <a:ext cx="1052736" cy="1052736"/>
            </a:xfrm>
            <a:prstGeom prst="rect">
              <a:avLst/>
            </a:prstGeom>
          </p:spPr>
        </p:pic>
        <p:grpSp>
          <p:nvGrpSpPr>
            <p:cNvPr id="14" name="Group 13"/>
            <p:cNvGrpSpPr/>
            <p:nvPr/>
          </p:nvGrpSpPr>
          <p:grpSpPr>
            <a:xfrm>
              <a:off x="1571275" y="5634700"/>
              <a:ext cx="6917436" cy="1058315"/>
              <a:chOff x="1571275" y="5634700"/>
              <a:chExt cx="6917436" cy="1058315"/>
            </a:xfrm>
          </p:grpSpPr>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71275" y="5640279"/>
                <a:ext cx="1052736" cy="1052736"/>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53283" y="5640279"/>
                <a:ext cx="1052736" cy="1052736"/>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23956" y="5640279"/>
                <a:ext cx="1052736" cy="1052736"/>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94629" y="5640279"/>
                <a:ext cx="1052736" cy="1052736"/>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65302" y="5640279"/>
                <a:ext cx="1052736" cy="1052736"/>
              </a:xfrm>
              <a:prstGeom prst="rect">
                <a:avLst/>
              </a:prstGeom>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35975" y="5634700"/>
                <a:ext cx="1052736" cy="1052736"/>
              </a:xfrm>
              <a:prstGeom prst="rect">
                <a:avLst/>
              </a:prstGeom>
            </p:spPr>
          </p:pic>
        </p:grpSp>
      </p:grpSp>
      <p:sp>
        <p:nvSpPr>
          <p:cNvPr id="16" name="TextBox 15"/>
          <p:cNvSpPr txBox="1"/>
          <p:nvPr/>
        </p:nvSpPr>
        <p:spPr>
          <a:xfrm>
            <a:off x="5736734" y="244535"/>
            <a:ext cx="2865749" cy="1446550"/>
          </a:xfrm>
          <a:prstGeom prst="rect">
            <a:avLst/>
          </a:prstGeom>
          <a:noFill/>
        </p:spPr>
        <p:txBody>
          <a:bodyPr wrap="square" rtlCol="0">
            <a:spAutoFit/>
          </a:bodyPr>
          <a:lstStyle/>
          <a:p>
            <a:pPr algn="ctr"/>
            <a:r>
              <a:rPr lang="en-GB" sz="4400" dirty="0" smtClean="0">
                <a:solidFill>
                  <a:srgbClr val="FF0000"/>
                </a:solidFill>
              </a:rPr>
              <a:t>Life Skills &amp; Wellbeing</a:t>
            </a:r>
            <a:endParaRPr lang="en-GB" sz="4400" dirty="0">
              <a:solidFill>
                <a:srgbClr val="FF0000"/>
              </a:solidFill>
            </a:endParaRPr>
          </a:p>
        </p:txBody>
      </p:sp>
      <p:sp>
        <p:nvSpPr>
          <p:cNvPr id="4" name="Rectangle 3"/>
          <p:cNvSpPr/>
          <p:nvPr/>
        </p:nvSpPr>
        <p:spPr>
          <a:xfrm>
            <a:off x="429897" y="2850411"/>
            <a:ext cx="1531125" cy="34163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lvl="0">
              <a:lnSpc>
                <a:spcPct val="90000"/>
              </a:lnSpc>
            </a:pPr>
            <a:r>
              <a:rPr lang="en-GB" b="1" dirty="0">
                <a:solidFill>
                  <a:schemeClr val="tx1"/>
                </a:solidFill>
                <a:latin typeface="Noto Sans"/>
                <a:ea typeface="Noto Sans"/>
                <a:cs typeface="Noto Sans"/>
                <a:sym typeface="Noto Sans"/>
              </a:rPr>
              <a:t>Tope’s story</a:t>
            </a:r>
            <a:endParaRPr lang="en-GB" b="1" dirty="0">
              <a:solidFill>
                <a:schemeClr val="tx1"/>
              </a:solidFill>
              <a:latin typeface="Noto Sans"/>
              <a:ea typeface="Noto Sans"/>
              <a:cs typeface="Noto Sans"/>
              <a:sym typeface="Noto Sans"/>
            </a:endParaRPr>
          </a:p>
        </p:txBody>
      </p:sp>
      <p:sp>
        <p:nvSpPr>
          <p:cNvPr id="17" name="Google Shape;111;p21"/>
          <p:cNvSpPr/>
          <p:nvPr/>
        </p:nvSpPr>
        <p:spPr>
          <a:xfrm>
            <a:off x="429897" y="3311547"/>
            <a:ext cx="1759200" cy="524400"/>
          </a:xfrm>
          <a:prstGeom prst="homePlate">
            <a:avLst>
              <a:gd name="adj" fmla="val 50000"/>
            </a:avLst>
          </a:prstGeom>
          <a:solidFill>
            <a:srgbClr val="26D07C"/>
          </a:solid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800" b="1">
                <a:solidFill>
                  <a:srgbClr val="FFFFFF"/>
                </a:solidFill>
                <a:latin typeface="Noto Sans"/>
                <a:ea typeface="Noto Sans"/>
                <a:cs typeface="Noto Sans"/>
                <a:sym typeface="Noto Sans"/>
              </a:rPr>
              <a:t>07.00 - 09.44</a:t>
            </a:r>
            <a:endParaRPr sz="1800" b="1">
              <a:solidFill>
                <a:srgbClr val="FFFFFF"/>
              </a:solidFill>
              <a:latin typeface="Noto Sans"/>
              <a:ea typeface="Noto Sans"/>
              <a:cs typeface="Noto Sans"/>
              <a:sym typeface="Noto Sans"/>
            </a:endParaRPr>
          </a:p>
        </p:txBody>
      </p:sp>
      <p:sp>
        <p:nvSpPr>
          <p:cNvPr id="18" name="Google Shape;112;p21"/>
          <p:cNvSpPr/>
          <p:nvPr/>
        </p:nvSpPr>
        <p:spPr>
          <a:xfrm>
            <a:off x="429897" y="3955451"/>
            <a:ext cx="1916100" cy="988500"/>
          </a:xfrm>
          <a:prstGeom prst="roundRect">
            <a:avLst>
              <a:gd name="adj" fmla="val 16667"/>
            </a:avLst>
          </a:prstGeom>
          <a:solidFill>
            <a:srgbClr val="26D07C"/>
          </a:solid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800" b="1">
                <a:solidFill>
                  <a:srgbClr val="FFFFFF"/>
                </a:solidFill>
                <a:latin typeface="Noto Sans"/>
                <a:ea typeface="Noto Sans"/>
                <a:cs typeface="Noto Sans"/>
                <a:sym typeface="Noto Sans"/>
              </a:rPr>
              <a:t>Tope identifies as a bisexual man</a:t>
            </a:r>
            <a:endParaRPr sz="1800" b="1">
              <a:solidFill>
                <a:srgbClr val="FFFFFF"/>
              </a:solidFill>
              <a:latin typeface="Noto Sans"/>
              <a:ea typeface="Noto Sans"/>
              <a:cs typeface="Noto Sans"/>
              <a:sym typeface="Noto Sans"/>
            </a:endParaRPr>
          </a:p>
        </p:txBody>
      </p:sp>
    </p:spTree>
    <p:extLst>
      <p:ext uri="{BB962C8B-B14F-4D97-AF65-F5344CB8AC3E}">
        <p14:creationId xmlns:p14="http://schemas.microsoft.com/office/powerpoint/2010/main" val="19480893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590" y="5949280"/>
            <a:ext cx="9144000"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630" y="-99391"/>
            <a:ext cx="9177881" cy="2016224"/>
          </a:xfrm>
          <a:prstGeom prst="rect">
            <a:avLst/>
          </a:prstGeom>
          <a:solidFill>
            <a:srgbClr val="123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260648"/>
            <a:ext cx="4990934" cy="1414324"/>
          </a:xfrm>
          <a:prstGeom prst="rect">
            <a:avLst/>
          </a:prstGeom>
        </p:spPr>
      </p:pic>
      <p:grpSp>
        <p:nvGrpSpPr>
          <p:cNvPr id="15" name="Group 14"/>
          <p:cNvGrpSpPr/>
          <p:nvPr/>
        </p:nvGrpSpPr>
        <p:grpSpPr>
          <a:xfrm>
            <a:off x="505004" y="5755061"/>
            <a:ext cx="8099444" cy="1058315"/>
            <a:chOff x="389267" y="5634700"/>
            <a:chExt cx="8099444" cy="1058315"/>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267" y="5640279"/>
              <a:ext cx="1052736" cy="1052736"/>
            </a:xfrm>
            <a:prstGeom prst="rect">
              <a:avLst/>
            </a:prstGeom>
          </p:spPr>
        </p:pic>
        <p:grpSp>
          <p:nvGrpSpPr>
            <p:cNvPr id="14" name="Group 13"/>
            <p:cNvGrpSpPr/>
            <p:nvPr/>
          </p:nvGrpSpPr>
          <p:grpSpPr>
            <a:xfrm>
              <a:off x="1571275" y="5634700"/>
              <a:ext cx="6917436" cy="1058315"/>
              <a:chOff x="1571275" y="5634700"/>
              <a:chExt cx="6917436" cy="1058315"/>
            </a:xfrm>
          </p:grpSpPr>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1275" y="5640279"/>
                <a:ext cx="1052736" cy="105273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53283" y="5640279"/>
                <a:ext cx="1052736" cy="1052736"/>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23956" y="5640279"/>
                <a:ext cx="1052736" cy="1052736"/>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94629" y="5640279"/>
                <a:ext cx="1052736" cy="1052736"/>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65302" y="5640279"/>
                <a:ext cx="1052736" cy="1052736"/>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35975" y="5634700"/>
                <a:ext cx="1052736" cy="1052736"/>
              </a:xfrm>
              <a:prstGeom prst="rect">
                <a:avLst/>
              </a:prstGeom>
            </p:spPr>
          </p:pic>
        </p:grpSp>
      </p:grpSp>
      <p:sp>
        <p:nvSpPr>
          <p:cNvPr id="16" name="TextBox 15"/>
          <p:cNvSpPr txBox="1"/>
          <p:nvPr/>
        </p:nvSpPr>
        <p:spPr>
          <a:xfrm>
            <a:off x="5736734" y="244535"/>
            <a:ext cx="2865749" cy="1446550"/>
          </a:xfrm>
          <a:prstGeom prst="rect">
            <a:avLst/>
          </a:prstGeom>
          <a:noFill/>
        </p:spPr>
        <p:txBody>
          <a:bodyPr wrap="square" rtlCol="0">
            <a:spAutoFit/>
          </a:bodyPr>
          <a:lstStyle/>
          <a:p>
            <a:pPr algn="ctr"/>
            <a:r>
              <a:rPr lang="en-GB" sz="4400" dirty="0" smtClean="0">
                <a:solidFill>
                  <a:srgbClr val="FF0000"/>
                </a:solidFill>
              </a:rPr>
              <a:t>Life Skills &amp; Wellbeing</a:t>
            </a:r>
            <a:endParaRPr lang="en-GB" sz="4400" dirty="0">
              <a:solidFill>
                <a:srgbClr val="FF0000"/>
              </a:solidFill>
            </a:endParaRPr>
          </a:p>
        </p:txBody>
      </p:sp>
      <p:sp>
        <p:nvSpPr>
          <p:cNvPr id="4" name="Rectangle 3"/>
          <p:cNvSpPr/>
          <p:nvPr/>
        </p:nvSpPr>
        <p:spPr>
          <a:xfrm>
            <a:off x="244426" y="2838054"/>
            <a:ext cx="1573892" cy="3416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lvl="0">
              <a:lnSpc>
                <a:spcPct val="90000"/>
              </a:lnSpc>
            </a:pPr>
            <a:r>
              <a:rPr lang="en-GB" b="1" dirty="0">
                <a:solidFill>
                  <a:schemeClr val="tx1"/>
                </a:solidFill>
                <a:latin typeface="Noto Sans"/>
                <a:ea typeface="Noto Sans"/>
                <a:cs typeface="Noto Sans"/>
                <a:sym typeface="Noto Sans"/>
              </a:rPr>
              <a:t>Maya’s story</a:t>
            </a:r>
            <a:endParaRPr lang="en-GB" b="1" dirty="0">
              <a:solidFill>
                <a:schemeClr val="tx1"/>
              </a:solidFill>
              <a:latin typeface="Noto Sans"/>
              <a:ea typeface="Noto Sans"/>
              <a:cs typeface="Noto Sans"/>
              <a:sym typeface="Noto Sans"/>
            </a:endParaRPr>
          </a:p>
        </p:txBody>
      </p:sp>
      <p:sp>
        <p:nvSpPr>
          <p:cNvPr id="17" name="Google Shape;137;p24"/>
          <p:cNvSpPr/>
          <p:nvPr/>
        </p:nvSpPr>
        <p:spPr>
          <a:xfrm>
            <a:off x="244426" y="3408656"/>
            <a:ext cx="1759200" cy="524400"/>
          </a:xfrm>
          <a:prstGeom prst="homePlate">
            <a:avLst>
              <a:gd name="adj" fmla="val 50000"/>
            </a:avLst>
          </a:prstGeom>
          <a:solidFill>
            <a:srgbClr val="0FCCF0"/>
          </a:solid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800" b="1">
                <a:solidFill>
                  <a:srgbClr val="FFFFFF"/>
                </a:solidFill>
                <a:latin typeface="Noto Sans"/>
                <a:ea typeface="Noto Sans"/>
                <a:cs typeface="Noto Sans"/>
                <a:sym typeface="Noto Sans"/>
              </a:rPr>
              <a:t>full clip</a:t>
            </a:r>
            <a:endParaRPr sz="1800" b="1">
              <a:solidFill>
                <a:srgbClr val="FFFFFF"/>
              </a:solidFill>
              <a:highlight>
                <a:srgbClr val="00A14B"/>
              </a:highlight>
              <a:latin typeface="Noto Sans"/>
              <a:ea typeface="Noto Sans"/>
              <a:cs typeface="Noto Sans"/>
              <a:sym typeface="Noto Sans"/>
            </a:endParaRPr>
          </a:p>
        </p:txBody>
      </p:sp>
      <p:pic>
        <p:nvPicPr>
          <p:cNvPr id="6" name="Picture 5"/>
          <p:cNvPicPr>
            <a:picLocks noChangeAspect="1"/>
          </p:cNvPicPr>
          <p:nvPr/>
        </p:nvPicPr>
        <p:blipFill>
          <a:blip r:embed="rId11"/>
          <a:stretch>
            <a:fillRect/>
          </a:stretch>
        </p:blipFill>
        <p:spPr>
          <a:xfrm>
            <a:off x="212020" y="4024953"/>
            <a:ext cx="1969179" cy="1322947"/>
          </a:xfrm>
          <a:prstGeom prst="rect">
            <a:avLst/>
          </a:prstGeom>
        </p:spPr>
      </p:pic>
      <p:pic>
        <p:nvPicPr>
          <p:cNvPr id="9" name="Picture 8">
            <a:hlinkClick r:id="rId12"/>
          </p:cNvPr>
          <p:cNvPicPr>
            <a:picLocks noChangeAspect="1"/>
          </p:cNvPicPr>
          <p:nvPr/>
        </p:nvPicPr>
        <p:blipFill>
          <a:blip r:embed="rId13"/>
          <a:stretch>
            <a:fillRect/>
          </a:stretch>
        </p:blipFill>
        <p:spPr>
          <a:xfrm>
            <a:off x="2417764" y="2079968"/>
            <a:ext cx="4588517" cy="3443515"/>
          </a:xfrm>
          <a:prstGeom prst="rect">
            <a:avLst/>
          </a:prstGeom>
        </p:spPr>
      </p:pic>
    </p:spTree>
    <p:extLst>
      <p:ext uri="{BB962C8B-B14F-4D97-AF65-F5344CB8AC3E}">
        <p14:creationId xmlns:p14="http://schemas.microsoft.com/office/powerpoint/2010/main" val="14965098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776</TotalTime>
  <Words>451</Words>
  <Application>Microsoft Office PowerPoint</Application>
  <PresentationFormat>On-screen Show (4:3)</PresentationFormat>
  <Paragraphs>84</Paragraphs>
  <Slides>16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Noto Sans</vt:lpstr>
      <vt:lpstr>Proxima Nova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Tupton Hall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Miss Gallimore</dc:creator>
  <cp:lastModifiedBy>Sarah Elliot</cp:lastModifiedBy>
  <cp:revision>112</cp:revision>
  <dcterms:created xsi:type="dcterms:W3CDTF">2021-08-02T12:26:28Z</dcterms:created>
  <dcterms:modified xsi:type="dcterms:W3CDTF">2022-06-01T11:35:40Z</dcterms:modified>
</cp:coreProperties>
</file>